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4" r:id="rId1"/>
  </p:sldMasterIdLst>
  <p:notesMasterIdLst>
    <p:notesMasterId r:id="rId34"/>
  </p:notesMasterIdLst>
  <p:handoutMasterIdLst>
    <p:handoutMasterId r:id="rId35"/>
  </p:handoutMasterIdLst>
  <p:sldIdLst>
    <p:sldId id="256" r:id="rId2"/>
    <p:sldId id="268" r:id="rId3"/>
    <p:sldId id="269" r:id="rId4"/>
    <p:sldId id="271" r:id="rId5"/>
    <p:sldId id="272" r:id="rId6"/>
    <p:sldId id="257" r:id="rId7"/>
    <p:sldId id="258" r:id="rId8"/>
    <p:sldId id="259" r:id="rId9"/>
    <p:sldId id="261" r:id="rId10"/>
    <p:sldId id="262" r:id="rId11"/>
    <p:sldId id="263" r:id="rId12"/>
    <p:sldId id="264" r:id="rId13"/>
    <p:sldId id="265" r:id="rId14"/>
    <p:sldId id="266" r:id="rId15"/>
    <p:sldId id="267" r:id="rId16"/>
    <p:sldId id="275" r:id="rId17"/>
    <p:sldId id="273" r:id="rId18"/>
    <p:sldId id="274" r:id="rId19"/>
    <p:sldId id="279" r:id="rId20"/>
    <p:sldId id="280" r:id="rId21"/>
    <p:sldId id="281" r:id="rId22"/>
    <p:sldId id="278" r:id="rId23"/>
    <p:sldId id="282" r:id="rId24"/>
    <p:sldId id="284" r:id="rId25"/>
    <p:sldId id="277" r:id="rId26"/>
    <p:sldId id="283" r:id="rId27"/>
    <p:sldId id="288" r:id="rId28"/>
    <p:sldId id="286" r:id="rId29"/>
    <p:sldId id="287" r:id="rId30"/>
    <p:sldId id="289" r:id="rId31"/>
    <p:sldId id="290" r:id="rId32"/>
    <p:sldId id="291" r:id="rId33"/>
  </p:sldIdLst>
  <p:sldSz cx="9144000" cy="6858000" type="screen4x3"/>
  <p:notesSz cx="67833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48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9468" cy="496332"/>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842350" y="0"/>
            <a:ext cx="2939468" cy="496332"/>
          </a:xfrm>
          <a:prstGeom prst="rect">
            <a:avLst/>
          </a:prstGeom>
        </p:spPr>
        <p:txBody>
          <a:bodyPr vert="horz" lIns="91440" tIns="45720" rIns="91440" bIns="45720" rtlCol="0"/>
          <a:lstStyle>
            <a:lvl1pPr algn="r">
              <a:defRPr sz="1200"/>
            </a:lvl1pPr>
          </a:lstStyle>
          <a:p>
            <a:fld id="{F0ADFFEA-0779-4F50-B222-554EBD2BEE99}" type="datetimeFigureOut">
              <a:rPr lang="en-IE" smtClean="0"/>
              <a:t>15/05/2015</a:t>
            </a:fld>
            <a:endParaRPr lang="en-IE"/>
          </a:p>
        </p:txBody>
      </p:sp>
      <p:sp>
        <p:nvSpPr>
          <p:cNvPr id="4" name="Footer Placeholder 3"/>
          <p:cNvSpPr>
            <a:spLocks noGrp="1"/>
          </p:cNvSpPr>
          <p:nvPr>
            <p:ph type="ftr" sz="quarter" idx="2"/>
          </p:nvPr>
        </p:nvSpPr>
        <p:spPr>
          <a:xfrm>
            <a:off x="0" y="9428583"/>
            <a:ext cx="2939468" cy="496332"/>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842350" y="9428583"/>
            <a:ext cx="2939468" cy="496332"/>
          </a:xfrm>
          <a:prstGeom prst="rect">
            <a:avLst/>
          </a:prstGeom>
        </p:spPr>
        <p:txBody>
          <a:bodyPr vert="horz" lIns="91440" tIns="45720" rIns="91440" bIns="45720" rtlCol="0" anchor="b"/>
          <a:lstStyle>
            <a:lvl1pPr algn="r">
              <a:defRPr sz="1200"/>
            </a:lvl1pPr>
          </a:lstStyle>
          <a:p>
            <a:fld id="{365723F8-6B05-47A7-B0D3-DE483814181E}" type="slidenum">
              <a:rPr lang="en-IE" smtClean="0"/>
              <a:t>‹#›</a:t>
            </a:fld>
            <a:endParaRPr lang="en-I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9468" cy="496332"/>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42350" y="0"/>
            <a:ext cx="2939468" cy="496332"/>
          </a:xfrm>
          <a:prstGeom prst="rect">
            <a:avLst/>
          </a:prstGeom>
        </p:spPr>
        <p:txBody>
          <a:bodyPr vert="horz" lIns="91440" tIns="45720" rIns="91440" bIns="45720" rtlCol="0"/>
          <a:lstStyle>
            <a:lvl1pPr algn="r">
              <a:defRPr sz="1200"/>
            </a:lvl1pPr>
          </a:lstStyle>
          <a:p>
            <a:fld id="{31C928BD-8D1B-4A35-AF87-75A0506D33C9}" type="datetimeFigureOut">
              <a:rPr lang="en-IE" smtClean="0"/>
              <a:t>15/05/2015</a:t>
            </a:fld>
            <a:endParaRPr lang="en-IE"/>
          </a:p>
        </p:txBody>
      </p:sp>
      <p:sp>
        <p:nvSpPr>
          <p:cNvPr id="4" name="Slide Image Placeholder 3"/>
          <p:cNvSpPr>
            <a:spLocks noGrp="1" noRot="1" noChangeAspect="1"/>
          </p:cNvSpPr>
          <p:nvPr>
            <p:ph type="sldImg" idx="2"/>
          </p:nvPr>
        </p:nvSpPr>
        <p:spPr>
          <a:xfrm>
            <a:off x="911225" y="744538"/>
            <a:ext cx="4960938" cy="3722687"/>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78339" y="4715153"/>
            <a:ext cx="542671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28583"/>
            <a:ext cx="2939468" cy="496332"/>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42350" y="9428583"/>
            <a:ext cx="2939468" cy="496332"/>
          </a:xfrm>
          <a:prstGeom prst="rect">
            <a:avLst/>
          </a:prstGeom>
        </p:spPr>
        <p:txBody>
          <a:bodyPr vert="horz" lIns="91440" tIns="45720" rIns="91440" bIns="45720" rtlCol="0" anchor="b"/>
          <a:lstStyle>
            <a:lvl1pPr algn="r">
              <a:defRPr sz="1200"/>
            </a:lvl1pPr>
          </a:lstStyle>
          <a:p>
            <a:fld id="{E5F77203-8FC5-4E40-83C8-4CC8F827384B}" type="slidenum">
              <a:rPr lang="en-IE" smtClean="0"/>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B7A7B73F-8115-4BB2-B562-A0C57EDFC785}" type="datetimeFigureOut">
              <a:rPr lang="en-IE" smtClean="0"/>
              <a:t>15/05/2015</a:t>
            </a:fld>
            <a:endParaRPr lang="en-IE"/>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E"/>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B9E7E3E-CFA5-4F59-B58A-B3C05DC1A676}"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A7B73F-8115-4BB2-B562-A0C57EDFC785}" type="datetimeFigureOut">
              <a:rPr lang="en-IE" smtClean="0"/>
              <a:t>15/05/2015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B9E7E3E-CFA5-4F59-B58A-B3C05DC1A676}" type="slidenum">
              <a:rPr lang="en-IE" smtClean="0"/>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A7B73F-8115-4BB2-B562-A0C57EDFC785}" type="datetimeFigureOut">
              <a:rPr lang="en-IE" smtClean="0"/>
              <a:t>15/05/2015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B9E7E3E-CFA5-4F59-B58A-B3C05DC1A676}" type="slidenum">
              <a:rPr lang="en-IE" smtClean="0"/>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B7A7B73F-8115-4BB2-B562-A0C57EDFC785}" type="datetimeFigureOut">
              <a:rPr lang="en-IE" smtClean="0"/>
              <a:t>15/05/2015</a:t>
            </a:fld>
            <a:endParaRPr lang="en-IE"/>
          </a:p>
        </p:txBody>
      </p:sp>
      <p:sp>
        <p:nvSpPr>
          <p:cNvPr id="9" name="Slide Number Placeholder 8"/>
          <p:cNvSpPr>
            <a:spLocks noGrp="1"/>
          </p:cNvSpPr>
          <p:nvPr>
            <p:ph type="sldNum" sz="quarter" idx="15"/>
          </p:nvPr>
        </p:nvSpPr>
        <p:spPr/>
        <p:txBody>
          <a:bodyPr rtlCol="0"/>
          <a:lstStyle/>
          <a:p>
            <a:fld id="{1B9E7E3E-CFA5-4F59-B58A-B3C05DC1A676}" type="slidenum">
              <a:rPr lang="en-IE" smtClean="0"/>
              <a:t>‹#›</a:t>
            </a:fld>
            <a:endParaRPr lang="en-IE"/>
          </a:p>
        </p:txBody>
      </p:sp>
      <p:sp>
        <p:nvSpPr>
          <p:cNvPr id="10" name="Footer Placeholder 9"/>
          <p:cNvSpPr>
            <a:spLocks noGrp="1"/>
          </p:cNvSpPr>
          <p:nvPr>
            <p:ph type="ftr" sz="quarter" idx="16"/>
          </p:nvPr>
        </p:nvSpPr>
        <p:spPr/>
        <p:txBody>
          <a:bodyPr rtlCol="0"/>
          <a:lstStyle/>
          <a:p>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B7A7B73F-8115-4BB2-B562-A0C57EDFC785}" type="datetimeFigureOut">
              <a:rPr lang="en-IE" smtClean="0"/>
              <a:t>15/05/2015</a:t>
            </a:fld>
            <a:endParaRPr lang="en-IE"/>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E"/>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B9E7E3E-CFA5-4F59-B58A-B3C05DC1A676}" type="slidenum">
              <a:rPr lang="en-IE" smtClean="0"/>
              <a:t>‹#›</a:t>
            </a:fld>
            <a:endParaRPr lang="en-I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7A7B73F-8115-4BB2-B562-A0C57EDFC785}" type="datetimeFigureOut">
              <a:rPr lang="en-IE" smtClean="0"/>
              <a:t>15/05/2015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B9E7E3E-CFA5-4F59-B58A-B3C05DC1A676}" type="slidenum">
              <a:rPr lang="en-IE" smtClean="0"/>
              <a:t>‹#›</a:t>
            </a:fld>
            <a:endParaRPr lang="en-IE"/>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7A7B73F-8115-4BB2-B562-A0C57EDFC785}" type="datetimeFigureOut">
              <a:rPr lang="en-IE" smtClean="0"/>
              <a:t>15/05/2015</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1B9E7E3E-CFA5-4F59-B58A-B3C05DC1A676}" type="slidenum">
              <a:rPr lang="en-IE" smtClean="0"/>
              <a:t>‹#›</a:t>
            </a:fld>
            <a:endParaRPr lang="en-IE"/>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B7A7B73F-8115-4BB2-B562-A0C57EDFC785}" type="datetimeFigureOut">
              <a:rPr lang="en-IE" smtClean="0"/>
              <a:t>15/05/2015</a:t>
            </a:fld>
            <a:endParaRPr lang="en-IE"/>
          </a:p>
        </p:txBody>
      </p:sp>
      <p:sp>
        <p:nvSpPr>
          <p:cNvPr id="7" name="Slide Number Placeholder 6"/>
          <p:cNvSpPr>
            <a:spLocks noGrp="1"/>
          </p:cNvSpPr>
          <p:nvPr>
            <p:ph type="sldNum" sz="quarter" idx="11"/>
          </p:nvPr>
        </p:nvSpPr>
        <p:spPr/>
        <p:txBody>
          <a:bodyPr rtlCol="0"/>
          <a:lstStyle/>
          <a:p>
            <a:fld id="{1B9E7E3E-CFA5-4F59-B58A-B3C05DC1A676}" type="slidenum">
              <a:rPr lang="en-IE" smtClean="0"/>
              <a:t>‹#›</a:t>
            </a:fld>
            <a:endParaRPr lang="en-IE"/>
          </a:p>
        </p:txBody>
      </p:sp>
      <p:sp>
        <p:nvSpPr>
          <p:cNvPr id="8" name="Footer Placeholder 7"/>
          <p:cNvSpPr>
            <a:spLocks noGrp="1"/>
          </p:cNvSpPr>
          <p:nvPr>
            <p:ph type="ftr" sz="quarter" idx="12"/>
          </p:nvPr>
        </p:nvSpPr>
        <p:spPr/>
        <p:txBody>
          <a:bodyPr rtlCol="0"/>
          <a:lstStyle/>
          <a:p>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A7B73F-8115-4BB2-B562-A0C57EDFC785}" type="datetimeFigureOut">
              <a:rPr lang="en-IE" smtClean="0"/>
              <a:t>15/05/2015</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1B9E7E3E-CFA5-4F59-B58A-B3C05DC1A676}" type="slidenum">
              <a:rPr lang="en-IE" smtClean="0"/>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B7A7B73F-8115-4BB2-B562-A0C57EDFC785}" type="datetimeFigureOut">
              <a:rPr lang="en-IE" smtClean="0"/>
              <a:t>15/05/2015</a:t>
            </a:fld>
            <a:endParaRPr lang="en-IE"/>
          </a:p>
        </p:txBody>
      </p:sp>
      <p:sp>
        <p:nvSpPr>
          <p:cNvPr id="22" name="Slide Number Placeholder 21"/>
          <p:cNvSpPr>
            <a:spLocks noGrp="1"/>
          </p:cNvSpPr>
          <p:nvPr>
            <p:ph type="sldNum" sz="quarter" idx="15"/>
          </p:nvPr>
        </p:nvSpPr>
        <p:spPr/>
        <p:txBody>
          <a:bodyPr rtlCol="0"/>
          <a:lstStyle/>
          <a:p>
            <a:fld id="{1B9E7E3E-CFA5-4F59-B58A-B3C05DC1A676}" type="slidenum">
              <a:rPr lang="en-IE" smtClean="0"/>
              <a:t>‹#›</a:t>
            </a:fld>
            <a:endParaRPr lang="en-IE"/>
          </a:p>
        </p:txBody>
      </p:sp>
      <p:sp>
        <p:nvSpPr>
          <p:cNvPr id="23" name="Footer Placeholder 22"/>
          <p:cNvSpPr>
            <a:spLocks noGrp="1"/>
          </p:cNvSpPr>
          <p:nvPr>
            <p:ph type="ftr" sz="quarter" idx="16"/>
          </p:nvPr>
        </p:nvSpPr>
        <p:spPr/>
        <p:txBody>
          <a:bodyPr rtlCol="0"/>
          <a:lstStyle/>
          <a:p>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B7A7B73F-8115-4BB2-B562-A0C57EDFC785}" type="datetimeFigureOut">
              <a:rPr lang="en-IE" smtClean="0"/>
              <a:t>15/05/2015</a:t>
            </a:fld>
            <a:endParaRPr lang="en-IE"/>
          </a:p>
        </p:txBody>
      </p:sp>
      <p:sp>
        <p:nvSpPr>
          <p:cNvPr id="18" name="Slide Number Placeholder 17"/>
          <p:cNvSpPr>
            <a:spLocks noGrp="1"/>
          </p:cNvSpPr>
          <p:nvPr>
            <p:ph type="sldNum" sz="quarter" idx="11"/>
          </p:nvPr>
        </p:nvSpPr>
        <p:spPr/>
        <p:txBody>
          <a:bodyPr rtlCol="0"/>
          <a:lstStyle/>
          <a:p>
            <a:fld id="{1B9E7E3E-CFA5-4F59-B58A-B3C05DC1A676}" type="slidenum">
              <a:rPr lang="en-IE" smtClean="0"/>
              <a:t>‹#›</a:t>
            </a:fld>
            <a:endParaRPr lang="en-IE"/>
          </a:p>
        </p:txBody>
      </p:sp>
      <p:sp>
        <p:nvSpPr>
          <p:cNvPr id="21" name="Footer Placeholder 20"/>
          <p:cNvSpPr>
            <a:spLocks noGrp="1"/>
          </p:cNvSpPr>
          <p:nvPr>
            <p:ph type="ftr" sz="quarter" idx="12"/>
          </p:nvPr>
        </p:nvSpPr>
        <p:spPr/>
        <p:txBody>
          <a:bodyPr rtlCol="0"/>
          <a:lstStyle/>
          <a:p>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12000"/>
            <a:lum/>
          </a:blip>
          <a:srcRect/>
          <a:stretch>
            <a:fillRect t="-24000" b="-24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7A7B73F-8115-4BB2-B562-A0C57EDFC785}" type="datetimeFigureOut">
              <a:rPr lang="en-IE" smtClean="0"/>
              <a:t>15/05/2015</a:t>
            </a:fld>
            <a:endParaRPr lang="en-IE"/>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E"/>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B9E7E3E-CFA5-4F59-B58A-B3C05DC1A676}" type="slidenum">
              <a:rPr lang="en-IE" smtClean="0"/>
              <a:t>‹#›</a:t>
            </a:fld>
            <a:endParaRPr lang="en-IE"/>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43808" y="533400"/>
            <a:ext cx="6048672" cy="2868168"/>
          </a:xfrm>
        </p:spPr>
        <p:txBody>
          <a:bodyPr>
            <a:normAutofit/>
          </a:bodyPr>
          <a:lstStyle/>
          <a:p>
            <a:pPr algn="ctr"/>
            <a:r>
              <a:rPr lang="en-IE" dirty="0" smtClean="0"/>
              <a:t>The National Traveller and Roma Inclusion Strategy (NTRIS)</a:t>
            </a:r>
            <a:endParaRPr lang="en-IE" dirty="0"/>
          </a:p>
        </p:txBody>
      </p:sp>
      <p:sp>
        <p:nvSpPr>
          <p:cNvPr id="3" name="Subtitle 2"/>
          <p:cNvSpPr>
            <a:spLocks noGrp="1"/>
          </p:cNvSpPr>
          <p:nvPr>
            <p:ph type="subTitle" idx="1"/>
          </p:nvPr>
        </p:nvSpPr>
        <p:spPr>
          <a:xfrm>
            <a:off x="2699792" y="3886200"/>
            <a:ext cx="5976664" cy="1752600"/>
          </a:xfrm>
        </p:spPr>
        <p:txBody>
          <a:bodyPr>
            <a:normAutofit/>
          </a:bodyPr>
          <a:lstStyle/>
          <a:p>
            <a:pPr algn="r"/>
            <a:r>
              <a:rPr lang="en-IE" sz="2400" b="1" dirty="0" smtClean="0"/>
              <a:t>Margaret Whelan, </a:t>
            </a:r>
          </a:p>
          <a:p>
            <a:pPr algn="r"/>
            <a:r>
              <a:rPr lang="en-IE" sz="2400" b="1" dirty="0" smtClean="0"/>
              <a:t>Traveller and Roma Inclusion Unit, Equality Division</a:t>
            </a:r>
            <a:endParaRPr lang="en-IE" sz="2400" b="1" dirty="0"/>
          </a:p>
        </p:txBody>
      </p:sp>
      <p:pic>
        <p:nvPicPr>
          <p:cNvPr id="4" name="Picture 3"/>
          <p:cNvPicPr/>
          <p:nvPr/>
        </p:nvPicPr>
        <p:blipFill>
          <a:blip r:embed="rId2" cstate="print"/>
          <a:srcRect/>
          <a:stretch>
            <a:fillRect/>
          </a:stretch>
        </p:blipFill>
        <p:spPr bwMode="auto">
          <a:xfrm>
            <a:off x="323528" y="548680"/>
            <a:ext cx="2057400" cy="9334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1143000"/>
          </a:xfrm>
        </p:spPr>
        <p:txBody>
          <a:bodyPr>
            <a:normAutofit fontScale="90000"/>
          </a:bodyPr>
          <a:lstStyle/>
          <a:p>
            <a:r>
              <a:rPr lang="en-IE" sz="3600" b="1" dirty="0" smtClean="0"/>
              <a:t>Traveller Inter-Agency Fund – contd.</a:t>
            </a:r>
            <a:endParaRPr lang="en-IE" sz="3600" dirty="0"/>
          </a:p>
        </p:txBody>
      </p:sp>
      <p:sp>
        <p:nvSpPr>
          <p:cNvPr id="3" name="Content Placeholder 2"/>
          <p:cNvSpPr>
            <a:spLocks noGrp="1"/>
          </p:cNvSpPr>
          <p:nvPr>
            <p:ph sz="quarter" idx="1"/>
          </p:nvPr>
        </p:nvSpPr>
        <p:spPr>
          <a:xfrm>
            <a:off x="457200" y="1600200"/>
            <a:ext cx="7931224" cy="4873752"/>
          </a:xfrm>
        </p:spPr>
        <p:txBody>
          <a:bodyPr>
            <a:normAutofit/>
          </a:bodyPr>
          <a:lstStyle/>
          <a:p>
            <a:r>
              <a:rPr lang="en-IE" dirty="0" smtClean="0"/>
              <a:t>A major focus of the Fund was to stimulate inter-agency activity.  </a:t>
            </a:r>
          </a:p>
          <a:p>
            <a:r>
              <a:rPr lang="en-IE" dirty="0" smtClean="0"/>
              <a:t>Innovation was prioritised in the guidelines and the project assessment procedures.  Innovation took place, primarily, through the establishment and operation of the new inter-agency structures as well as introducing new ways of conducting intra-group communication and embedding accountability. </a:t>
            </a:r>
          </a:p>
          <a:p>
            <a:r>
              <a:rPr lang="en-IE" dirty="0" smtClean="0"/>
              <a:t>The collaborative process necessary to design applications and deliver projects brought greater visibility of local Traveller issues and of their inter-dependence.</a:t>
            </a:r>
          </a:p>
          <a:p>
            <a:endParaRPr lang="en-I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sz="3600" b="1" dirty="0" smtClean="0"/>
              <a:t>Traveller Inter-Agency Fund – contd.</a:t>
            </a:r>
            <a:endParaRPr lang="en-IE" sz="3600" b="1" dirty="0"/>
          </a:p>
        </p:txBody>
      </p:sp>
      <p:sp>
        <p:nvSpPr>
          <p:cNvPr id="3" name="Content Placeholder 2"/>
          <p:cNvSpPr>
            <a:spLocks noGrp="1"/>
          </p:cNvSpPr>
          <p:nvPr>
            <p:ph sz="quarter" idx="1"/>
          </p:nvPr>
        </p:nvSpPr>
        <p:spPr/>
        <p:txBody>
          <a:bodyPr>
            <a:normAutofit fontScale="92500" lnSpcReduction="10000"/>
          </a:bodyPr>
          <a:lstStyle/>
          <a:p>
            <a:pPr lvl="0">
              <a:buNone/>
            </a:pPr>
            <a:r>
              <a:rPr lang="en-IE" dirty="0" smtClean="0"/>
              <a:t>Benefits:</a:t>
            </a:r>
          </a:p>
          <a:p>
            <a:r>
              <a:rPr lang="en-IE" dirty="0" smtClean="0"/>
              <a:t>The </a:t>
            </a:r>
            <a:r>
              <a:rPr lang="en-IE" dirty="0"/>
              <a:t>requirement of the Fund that applications be for priority actions linked to the county Traveller strategy stimulated those TIGs that had not engaged with the new process to formulate a strategy and commence cross-organisational communication.</a:t>
            </a:r>
          </a:p>
          <a:p>
            <a:pPr lvl="0"/>
            <a:r>
              <a:rPr lang="en-IE" dirty="0"/>
              <a:t>The requirement for a Traveller presence on project steering groups led </a:t>
            </a:r>
            <a:r>
              <a:rPr lang="en-IE" dirty="0" smtClean="0"/>
              <a:t>to better </a:t>
            </a:r>
            <a:r>
              <a:rPr lang="en-IE" dirty="0"/>
              <a:t>engagement with local Traveller representative </a:t>
            </a:r>
            <a:r>
              <a:rPr lang="en-IE" dirty="0" smtClean="0"/>
              <a:t>groups.</a:t>
            </a:r>
            <a:endParaRPr lang="en-IE" dirty="0"/>
          </a:p>
          <a:p>
            <a:pPr lvl="0"/>
            <a:r>
              <a:rPr lang="en-IE" dirty="0"/>
              <a:t>Several promising projects were </a:t>
            </a:r>
            <a:r>
              <a:rPr lang="en-IE" dirty="0" smtClean="0"/>
              <a:t>initiated.</a:t>
            </a:r>
            <a:endParaRPr lang="en-IE" dirty="0"/>
          </a:p>
          <a:p>
            <a:pPr lvl="0"/>
            <a:r>
              <a:rPr lang="en-IE" dirty="0"/>
              <a:t>The new focus in Government strategy on developing local structures capable of progressing service delivery issues to Travellers was given greater visibility.</a:t>
            </a:r>
          </a:p>
          <a:p>
            <a:endParaRPr lang="en-I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b="1" dirty="0" smtClean="0"/>
              <a:t>Traveller Inter-Agency Fund – contd.</a:t>
            </a:r>
            <a:endParaRPr lang="en-IE" dirty="0"/>
          </a:p>
        </p:txBody>
      </p:sp>
      <p:sp>
        <p:nvSpPr>
          <p:cNvPr id="3" name="Content Placeholder 2"/>
          <p:cNvSpPr>
            <a:spLocks noGrp="1"/>
          </p:cNvSpPr>
          <p:nvPr>
            <p:ph sz="quarter" idx="1"/>
          </p:nvPr>
        </p:nvSpPr>
        <p:spPr>
          <a:xfrm>
            <a:off x="457200" y="1484784"/>
            <a:ext cx="8229600" cy="5040560"/>
          </a:xfrm>
        </p:spPr>
        <p:txBody>
          <a:bodyPr>
            <a:normAutofit fontScale="85000" lnSpcReduction="20000"/>
          </a:bodyPr>
          <a:lstStyle/>
          <a:p>
            <a:pPr>
              <a:buNone/>
            </a:pPr>
            <a:r>
              <a:rPr lang="en-IE" dirty="0" smtClean="0"/>
              <a:t>Limitations:</a:t>
            </a:r>
          </a:p>
          <a:p>
            <a:pPr lvl="0"/>
            <a:r>
              <a:rPr lang="en-IE" dirty="0"/>
              <a:t>Inability to sustain actions long enough to make a meaningful social impact – projects which had no prospect of continuation or of mainstreaming could be counter-productive.</a:t>
            </a:r>
          </a:p>
          <a:p>
            <a:pPr lvl="0"/>
            <a:r>
              <a:rPr lang="en-IE" dirty="0"/>
              <a:t>1 year timescale for projects was found to be too short to definitively establish project value.  Suggested minimum project length has generally been between 3 and 7 years but, for greatest impact, should be related to the stage of Traveller life-cycle at which it is targeted, i.e. Early childhood development </a:t>
            </a:r>
            <a:r>
              <a:rPr lang="en-IE" dirty="0">
                <a:sym typeface="Wingdings"/>
              </a:rPr>
              <a:t></a:t>
            </a:r>
            <a:r>
              <a:rPr lang="en-IE" dirty="0"/>
              <a:t> Family support around schooling </a:t>
            </a:r>
            <a:r>
              <a:rPr lang="en-IE" dirty="0">
                <a:sym typeface="Wingdings"/>
              </a:rPr>
              <a:t></a:t>
            </a:r>
            <a:r>
              <a:rPr lang="en-IE" dirty="0"/>
              <a:t> School transition </a:t>
            </a:r>
            <a:r>
              <a:rPr lang="en-IE" dirty="0">
                <a:sym typeface="Wingdings"/>
              </a:rPr>
              <a:t></a:t>
            </a:r>
            <a:r>
              <a:rPr lang="en-IE" dirty="0"/>
              <a:t> After school support </a:t>
            </a:r>
            <a:r>
              <a:rPr lang="en-IE" dirty="0">
                <a:sym typeface="Wingdings"/>
              </a:rPr>
              <a:t></a:t>
            </a:r>
            <a:r>
              <a:rPr lang="en-IE" dirty="0"/>
              <a:t> Youth development </a:t>
            </a:r>
            <a:r>
              <a:rPr lang="en-IE" dirty="0">
                <a:sym typeface="Wingdings"/>
              </a:rPr>
              <a:t></a:t>
            </a:r>
            <a:r>
              <a:rPr lang="en-IE" dirty="0"/>
              <a:t> Preparing for employment </a:t>
            </a:r>
            <a:r>
              <a:rPr lang="en-IE" dirty="0">
                <a:sym typeface="Wingdings"/>
              </a:rPr>
              <a:t></a:t>
            </a:r>
            <a:r>
              <a:rPr lang="en-IE" dirty="0"/>
              <a:t> Employment </a:t>
            </a:r>
            <a:r>
              <a:rPr lang="en-IE" dirty="0">
                <a:sym typeface="Wingdings"/>
              </a:rPr>
              <a:t></a:t>
            </a:r>
            <a:r>
              <a:rPr lang="en-IE" dirty="0"/>
              <a:t> Multi-cultural awareness training </a:t>
            </a:r>
            <a:r>
              <a:rPr lang="en-IE" dirty="0">
                <a:sym typeface="Wingdings"/>
              </a:rPr>
              <a:t></a:t>
            </a:r>
            <a:r>
              <a:rPr lang="en-IE" dirty="0"/>
              <a:t> Horse project </a:t>
            </a:r>
            <a:r>
              <a:rPr lang="en-IE" dirty="0">
                <a:sym typeface="Wingdings"/>
              </a:rPr>
              <a:t></a:t>
            </a:r>
            <a:r>
              <a:rPr lang="en-IE" dirty="0"/>
              <a:t> Adult training and networking....</a:t>
            </a:r>
          </a:p>
          <a:p>
            <a:pPr lvl="0"/>
            <a:r>
              <a:rPr lang="en-IE" dirty="0"/>
              <a:t>Failure to acquire funding led to disillusionment with the inter-agency process in some cases.</a:t>
            </a:r>
          </a:p>
          <a:p>
            <a:pPr lvl="0"/>
            <a:r>
              <a:rPr lang="en-IE" dirty="0"/>
              <a:t>Failure on the part of individual local organisations to have their projects prioritised for application to the Fund by a TIG can contribute to diminished participation.  Compounded where outcomes are poor from a chosen project which secured funding</a:t>
            </a:r>
            <a:r>
              <a:rPr lang="en-IE" dirty="0" smtClean="0"/>
              <a:t>.</a:t>
            </a:r>
            <a:endParaRPr lang="en-I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b="1" dirty="0" smtClean="0"/>
              <a:t>Traveller Inter-Agency Fund – contd.</a:t>
            </a:r>
            <a:endParaRPr lang="en-IE" dirty="0"/>
          </a:p>
        </p:txBody>
      </p:sp>
      <p:sp>
        <p:nvSpPr>
          <p:cNvPr id="3" name="Content Placeholder 2"/>
          <p:cNvSpPr>
            <a:spLocks noGrp="1"/>
          </p:cNvSpPr>
          <p:nvPr>
            <p:ph sz="quarter" idx="1"/>
          </p:nvPr>
        </p:nvSpPr>
        <p:spPr>
          <a:xfrm>
            <a:off x="457200" y="1600200"/>
            <a:ext cx="7859216" cy="4873752"/>
          </a:xfrm>
        </p:spPr>
        <p:txBody>
          <a:bodyPr>
            <a:normAutofit lnSpcReduction="10000"/>
          </a:bodyPr>
          <a:lstStyle/>
          <a:p>
            <a:pPr marL="0" indent="0">
              <a:buNone/>
            </a:pPr>
            <a:r>
              <a:rPr lang="en-IE" dirty="0"/>
              <a:t>Sustainability: </a:t>
            </a:r>
          </a:p>
          <a:p>
            <a:pPr marL="360363" indent="-360363"/>
            <a:r>
              <a:rPr lang="en-IE" dirty="0" smtClean="0"/>
              <a:t>There appeared to be a </a:t>
            </a:r>
            <a:r>
              <a:rPr lang="en-IE" dirty="0"/>
              <a:t>strong connection between sustainability of projects and sustainability of general TIG activity.  </a:t>
            </a:r>
            <a:endParaRPr lang="en-IE" dirty="0" smtClean="0"/>
          </a:p>
          <a:p>
            <a:pPr marL="360363" indent="-360363"/>
            <a:r>
              <a:rPr lang="en-IE" dirty="0" smtClean="0"/>
              <a:t>Collaborating </a:t>
            </a:r>
            <a:r>
              <a:rPr lang="en-IE" dirty="0"/>
              <a:t>around actions is the cornerstone of inter-agency work and for several TIGs funded collaborative projects </a:t>
            </a:r>
            <a:r>
              <a:rPr lang="en-IE" dirty="0" smtClean="0"/>
              <a:t>were </a:t>
            </a:r>
            <a:r>
              <a:rPr lang="en-IE" dirty="0"/>
              <a:t>the main binding force.  </a:t>
            </a:r>
            <a:endParaRPr lang="en-IE" dirty="0" smtClean="0"/>
          </a:p>
          <a:p>
            <a:pPr marL="360363" indent="-360363"/>
            <a:r>
              <a:rPr lang="en-IE" dirty="0" smtClean="0"/>
              <a:t>In </a:t>
            </a:r>
            <a:r>
              <a:rPr lang="en-IE" dirty="0"/>
              <a:t>2011, a question arose as to whether there was any point in continuing to meet, in the absence of such projects.  </a:t>
            </a:r>
            <a:endParaRPr lang="en-IE" dirty="0" smtClean="0"/>
          </a:p>
          <a:p>
            <a:pPr marL="360363" indent="-360363"/>
            <a:r>
              <a:rPr lang="en-IE" dirty="0" smtClean="0"/>
              <a:t>The </a:t>
            </a:r>
            <a:r>
              <a:rPr lang="en-IE" dirty="0"/>
              <a:t>need for achieving successes regularly, however small, </a:t>
            </a:r>
            <a:r>
              <a:rPr lang="en-IE" dirty="0" smtClean="0"/>
              <a:t>was </a:t>
            </a:r>
            <a:r>
              <a:rPr lang="en-IE" dirty="0"/>
              <a:t>cited as a primary driving force of inter-agency activity by many TIG members.</a:t>
            </a:r>
          </a:p>
          <a:p>
            <a:endParaRPr lang="en-I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b="1" dirty="0" smtClean="0"/>
              <a:t>Traveller Inter-Agency Fund – contd.</a:t>
            </a:r>
            <a:endParaRPr lang="en-IE" dirty="0"/>
          </a:p>
        </p:txBody>
      </p:sp>
      <p:sp>
        <p:nvSpPr>
          <p:cNvPr id="3" name="Content Placeholder 2"/>
          <p:cNvSpPr>
            <a:spLocks noGrp="1"/>
          </p:cNvSpPr>
          <p:nvPr>
            <p:ph sz="quarter" idx="1"/>
          </p:nvPr>
        </p:nvSpPr>
        <p:spPr/>
        <p:txBody>
          <a:bodyPr>
            <a:normAutofit lnSpcReduction="10000"/>
          </a:bodyPr>
          <a:lstStyle/>
          <a:p>
            <a:pPr marL="0" indent="0">
              <a:buNone/>
            </a:pPr>
            <a:r>
              <a:rPr lang="en-IE" dirty="0"/>
              <a:t>National Obstacles to Mainstreaming Projects: </a:t>
            </a:r>
          </a:p>
          <a:p>
            <a:pPr marL="360363" indent="-360363"/>
            <a:r>
              <a:rPr lang="en-IE" dirty="0" smtClean="0"/>
              <a:t>The </a:t>
            </a:r>
            <a:r>
              <a:rPr lang="en-IE" dirty="0"/>
              <a:t>stimulating effect of the Traveller Fund on inter-agency work </a:t>
            </a:r>
            <a:r>
              <a:rPr lang="en-IE" dirty="0" smtClean="0"/>
              <a:t>was </a:t>
            </a:r>
            <a:r>
              <a:rPr lang="en-IE" dirty="0"/>
              <a:t>perceived by many TIG members as being partially undermined by the absence of an adequate national strategic framework.  </a:t>
            </a:r>
            <a:endParaRPr lang="en-IE" dirty="0" smtClean="0"/>
          </a:p>
          <a:p>
            <a:pPr marL="360363" indent="-360363"/>
            <a:r>
              <a:rPr lang="en-IE" dirty="0" smtClean="0"/>
              <a:t>The </a:t>
            </a:r>
            <a:r>
              <a:rPr lang="en-IE" dirty="0"/>
              <a:t>crux of the matter </a:t>
            </a:r>
            <a:r>
              <a:rPr lang="en-IE" dirty="0" smtClean="0"/>
              <a:t>was </a:t>
            </a:r>
            <a:r>
              <a:rPr lang="en-IE" dirty="0"/>
              <a:t>that most agencies and </a:t>
            </a:r>
            <a:r>
              <a:rPr lang="en-IE" dirty="0" smtClean="0"/>
              <a:t>Government </a:t>
            </a:r>
            <a:r>
              <a:rPr lang="en-IE" dirty="0"/>
              <a:t>departments, while encouraging pilot projects and expressing encouragement for inter-agency work, </a:t>
            </a:r>
            <a:r>
              <a:rPr lang="en-IE" dirty="0" smtClean="0"/>
              <a:t>had </a:t>
            </a:r>
            <a:r>
              <a:rPr lang="en-IE" dirty="0"/>
              <a:t>not established a mainstreaming strategy for pilot projects and </a:t>
            </a:r>
            <a:r>
              <a:rPr lang="en-IE" dirty="0" smtClean="0"/>
              <a:t>had </a:t>
            </a:r>
            <a:r>
              <a:rPr lang="en-IE" dirty="0"/>
              <a:t>not yet come to terms with the need for change in this respect.</a:t>
            </a:r>
          </a:p>
          <a:p>
            <a:endParaRPr lang="en-I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3232" cy="850106"/>
          </a:xfrm>
        </p:spPr>
        <p:txBody>
          <a:bodyPr>
            <a:normAutofit fontScale="90000"/>
          </a:bodyPr>
          <a:lstStyle/>
          <a:p>
            <a:r>
              <a:rPr lang="en-IE" b="1" dirty="0" smtClean="0"/>
              <a:t>Challenges Identified to TIG Process</a:t>
            </a:r>
            <a:endParaRPr lang="en-IE" b="1" dirty="0"/>
          </a:p>
        </p:txBody>
      </p:sp>
      <p:sp>
        <p:nvSpPr>
          <p:cNvPr id="3" name="Content Placeholder 2"/>
          <p:cNvSpPr>
            <a:spLocks noGrp="1"/>
          </p:cNvSpPr>
          <p:nvPr>
            <p:ph sz="quarter" idx="1"/>
          </p:nvPr>
        </p:nvSpPr>
        <p:spPr>
          <a:xfrm>
            <a:off x="457200" y="1340768"/>
            <a:ext cx="8147248" cy="5133184"/>
          </a:xfrm>
        </p:spPr>
        <p:txBody>
          <a:bodyPr>
            <a:normAutofit lnSpcReduction="10000"/>
          </a:bodyPr>
          <a:lstStyle/>
          <a:p>
            <a:pPr lvl="0"/>
            <a:r>
              <a:rPr lang="en-IE" dirty="0" smtClean="0"/>
              <a:t>Dissension between the statutory and community sectors and poor statutory sector participation.</a:t>
            </a:r>
          </a:p>
          <a:p>
            <a:pPr lvl="0"/>
            <a:r>
              <a:rPr lang="en-IE" dirty="0" smtClean="0"/>
              <a:t>Traveller Community divisions.</a:t>
            </a:r>
          </a:p>
          <a:p>
            <a:pPr lvl="0"/>
            <a:r>
              <a:rPr lang="en-IE" dirty="0" smtClean="0"/>
              <a:t>Maintaining organisational relationships, disagreements between those with a community development approach and those focused on prompt service delivery.</a:t>
            </a:r>
          </a:p>
          <a:p>
            <a:pPr lvl="0"/>
            <a:r>
              <a:rPr lang="en-IE" dirty="0" smtClean="0"/>
              <a:t>No dedicated person to undertake tasks such as convening meetings, </a:t>
            </a:r>
            <a:r>
              <a:rPr lang="en-IE" dirty="0" err="1" smtClean="0"/>
              <a:t>minuting</a:t>
            </a:r>
            <a:r>
              <a:rPr lang="en-IE" dirty="0" smtClean="0"/>
              <a:t>, progress evaluation and general administration.</a:t>
            </a:r>
          </a:p>
          <a:p>
            <a:pPr lvl="0"/>
            <a:r>
              <a:rPr lang="en-IE" dirty="0" smtClean="0"/>
              <a:t>Dependence for vitality on one committed person or a small number of such persons – high turnover of personnel in both community organisations and statutory agencies.</a:t>
            </a:r>
          </a:p>
          <a:p>
            <a:pPr lvl="0"/>
            <a:endParaRPr lang="en-IE" dirty="0" smtClean="0"/>
          </a:p>
          <a:p>
            <a:endParaRPr lang="en-I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1143000"/>
          </a:xfrm>
        </p:spPr>
        <p:txBody>
          <a:bodyPr>
            <a:normAutofit/>
          </a:bodyPr>
          <a:lstStyle/>
          <a:p>
            <a:r>
              <a:rPr lang="en-IE" sz="2800" b="1" dirty="0" smtClean="0"/>
              <a:t>Challenges Identified to TIG </a:t>
            </a:r>
            <a:r>
              <a:rPr lang="en-IE" sz="2800" b="1" dirty="0" smtClean="0"/>
              <a:t>Process – contd.</a:t>
            </a:r>
            <a:endParaRPr lang="en-IE" sz="2800" dirty="0"/>
          </a:p>
        </p:txBody>
      </p:sp>
      <p:sp>
        <p:nvSpPr>
          <p:cNvPr id="3" name="Content Placeholder 2"/>
          <p:cNvSpPr>
            <a:spLocks noGrp="1"/>
          </p:cNvSpPr>
          <p:nvPr>
            <p:ph sz="quarter" idx="1"/>
          </p:nvPr>
        </p:nvSpPr>
        <p:spPr>
          <a:xfrm>
            <a:off x="457200" y="1600200"/>
            <a:ext cx="7931224" cy="4873752"/>
          </a:xfrm>
        </p:spPr>
        <p:txBody>
          <a:bodyPr>
            <a:normAutofit fontScale="92500" lnSpcReduction="10000"/>
          </a:bodyPr>
          <a:lstStyle/>
          <a:p>
            <a:pPr lvl="0"/>
            <a:r>
              <a:rPr lang="en-IE" dirty="0" smtClean="0"/>
              <a:t>Uneven representation of relevant statutory organisations across TIGs.</a:t>
            </a:r>
          </a:p>
          <a:p>
            <a:pPr lvl="0"/>
            <a:r>
              <a:rPr lang="en-IE" dirty="0" smtClean="0"/>
              <a:t>City/County boundaries do not coincide with areas of operation of statutory agencies, regional sections of Govt departments, and areas of influence of community groups/voluntary organisations, let alone Traveller populations.</a:t>
            </a:r>
          </a:p>
          <a:p>
            <a:pPr lvl="0"/>
            <a:r>
              <a:rPr lang="en-IE" dirty="0" smtClean="0"/>
              <a:t>Continued operation of TIGs in the face of difficult accommodation and law &amp; order issues.</a:t>
            </a:r>
          </a:p>
          <a:p>
            <a:pPr lvl="0"/>
            <a:r>
              <a:rPr lang="en-IE" dirty="0" smtClean="0"/>
              <a:t>Developing mutual understanding – intercultural understanding is a basic requirement for TIG participation.  Inter-agency training, very often in relation to diversity, was one of the first actions undertaken by several TIGs</a:t>
            </a:r>
            <a:endParaRPr lang="en-I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50106"/>
          </a:xfrm>
        </p:spPr>
        <p:txBody>
          <a:bodyPr/>
          <a:lstStyle/>
          <a:p>
            <a:r>
              <a:rPr lang="en-IE" b="1" dirty="0" smtClean="0"/>
              <a:t>Key Factors for TIGs Success</a:t>
            </a:r>
            <a:endParaRPr lang="en-IE" b="1" dirty="0"/>
          </a:p>
        </p:txBody>
      </p:sp>
      <p:sp>
        <p:nvSpPr>
          <p:cNvPr id="3" name="Content Placeholder 2"/>
          <p:cNvSpPr>
            <a:spLocks noGrp="1"/>
          </p:cNvSpPr>
          <p:nvPr>
            <p:ph sz="quarter" idx="1"/>
          </p:nvPr>
        </p:nvSpPr>
        <p:spPr>
          <a:xfrm>
            <a:off x="457200" y="1340768"/>
            <a:ext cx="8147248" cy="5133184"/>
          </a:xfrm>
        </p:spPr>
        <p:txBody>
          <a:bodyPr>
            <a:normAutofit fontScale="85000" lnSpcReduction="10000"/>
          </a:bodyPr>
          <a:lstStyle/>
          <a:p>
            <a:pPr lvl="0"/>
            <a:r>
              <a:rPr lang="en-IE" dirty="0" smtClean="0"/>
              <a:t>Senior </a:t>
            </a:r>
            <a:r>
              <a:rPr lang="en-IE" dirty="0" smtClean="0"/>
              <a:t>Involvement and National </a:t>
            </a:r>
            <a:r>
              <a:rPr lang="en-IE" dirty="0" smtClean="0"/>
              <a:t>Support</a:t>
            </a:r>
          </a:p>
          <a:p>
            <a:pPr lvl="1"/>
            <a:r>
              <a:rPr lang="en-IE" dirty="0" smtClean="0"/>
              <a:t>Senior </a:t>
            </a:r>
            <a:r>
              <a:rPr lang="en-IE" dirty="0" smtClean="0"/>
              <a:t>personnel from key </a:t>
            </a:r>
            <a:r>
              <a:rPr lang="en-IE" dirty="0" smtClean="0"/>
              <a:t>agencies.  It </a:t>
            </a:r>
            <a:r>
              <a:rPr lang="en-IE" dirty="0" smtClean="0"/>
              <a:t>was pointed out by </a:t>
            </a:r>
            <a:r>
              <a:rPr lang="en-IE" dirty="0" err="1" smtClean="0"/>
              <a:t>Pobal</a:t>
            </a:r>
            <a:r>
              <a:rPr lang="en-IE" dirty="0" smtClean="0"/>
              <a:t> in 2011 that while TIG members are expected to act and contribute to actions across the spectrum of thematic areas, there appears to be no framework for Government departments and statutory agencies to initiate the system adjustments necessary to support local inter-agency involvement, enable the cross-funding of inter-agency actions, and provide mainstreaming mechanisms for promising inter-agency actions</a:t>
            </a:r>
            <a:r>
              <a:rPr lang="en-IE" dirty="0" smtClean="0"/>
              <a:t>.  They clearly state </a:t>
            </a:r>
            <a:r>
              <a:rPr lang="en-IE" dirty="0" smtClean="0"/>
              <a:t>the importance of national validation of TIG work, which would emanate from visible inter-agency collaboration at national </a:t>
            </a:r>
            <a:r>
              <a:rPr lang="en-IE" dirty="0" smtClean="0"/>
              <a:t>level.</a:t>
            </a:r>
            <a:endParaRPr lang="en-IE" dirty="0" smtClean="0"/>
          </a:p>
          <a:p>
            <a:pPr lvl="0"/>
            <a:r>
              <a:rPr lang="en-IE" dirty="0" smtClean="0"/>
              <a:t>Commitment: </a:t>
            </a:r>
            <a:endParaRPr lang="en-IE" dirty="0" smtClean="0"/>
          </a:p>
          <a:p>
            <a:pPr lvl="1"/>
            <a:r>
              <a:rPr lang="en-IE" dirty="0" smtClean="0"/>
              <a:t>Lack </a:t>
            </a:r>
            <a:r>
              <a:rPr lang="en-IE" dirty="0" smtClean="0"/>
              <a:t>of commitment is sometimes evident from failure of agencies to make participants available for meetings or failure to provide a dedicated representative.</a:t>
            </a:r>
          </a:p>
          <a:p>
            <a:pPr lvl="0"/>
            <a:r>
              <a:rPr lang="en-IE" dirty="0" smtClean="0"/>
              <a:t>Training for Inter-Agency Work</a:t>
            </a:r>
          </a:p>
          <a:p>
            <a:pPr lvl="0"/>
            <a:r>
              <a:rPr lang="en-IE" dirty="0" smtClean="0"/>
              <a:t>The Importance of Open Communication and Equal Participation</a:t>
            </a:r>
          </a:p>
          <a:p>
            <a:pPr lvl="0"/>
            <a:r>
              <a:rPr lang="en-IE" dirty="0" smtClean="0"/>
              <a:t>Traveller Participation and Representation</a:t>
            </a:r>
          </a:p>
          <a:p>
            <a:endParaRPr lang="en-I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50106"/>
          </a:xfrm>
        </p:spPr>
        <p:txBody>
          <a:bodyPr>
            <a:normAutofit fontScale="90000"/>
          </a:bodyPr>
          <a:lstStyle/>
          <a:p>
            <a:r>
              <a:rPr lang="en-IE" b="1" dirty="0" smtClean="0"/>
              <a:t>TIG Regional Meetings 2014 – Challenges Identified</a:t>
            </a:r>
            <a:endParaRPr lang="en-IE" b="1" dirty="0"/>
          </a:p>
        </p:txBody>
      </p:sp>
      <p:sp>
        <p:nvSpPr>
          <p:cNvPr id="3" name="Content Placeholder 2"/>
          <p:cNvSpPr>
            <a:spLocks noGrp="1"/>
          </p:cNvSpPr>
          <p:nvPr>
            <p:ph sz="quarter" idx="1"/>
          </p:nvPr>
        </p:nvSpPr>
        <p:spPr>
          <a:xfrm>
            <a:off x="457200" y="1268760"/>
            <a:ext cx="7467600" cy="4824536"/>
          </a:xfrm>
        </p:spPr>
        <p:txBody>
          <a:bodyPr>
            <a:normAutofit/>
          </a:bodyPr>
          <a:lstStyle/>
          <a:p>
            <a:r>
              <a:rPr lang="en-IE" dirty="0" smtClean="0"/>
              <a:t>Health</a:t>
            </a:r>
          </a:p>
          <a:p>
            <a:pPr lvl="1"/>
            <a:r>
              <a:rPr lang="en-IE" dirty="0" smtClean="0"/>
              <a:t>Mental </a:t>
            </a:r>
            <a:r>
              <a:rPr lang="en-IE" dirty="0" smtClean="0"/>
              <a:t>Health issues</a:t>
            </a:r>
          </a:p>
          <a:p>
            <a:pPr lvl="1"/>
            <a:r>
              <a:rPr lang="en-IE" dirty="0" smtClean="0"/>
              <a:t>Experienced </a:t>
            </a:r>
            <a:r>
              <a:rPr lang="en-IE" dirty="0" smtClean="0"/>
              <a:t>TIG members have been reassigned on foot of the HSE reorganization and reduced staff within the county council.</a:t>
            </a:r>
            <a:endParaRPr lang="en-IE" dirty="0" smtClean="0"/>
          </a:p>
          <a:p>
            <a:r>
              <a:rPr lang="en-IE" dirty="0" smtClean="0"/>
              <a:t>Accommodation</a:t>
            </a:r>
          </a:p>
          <a:p>
            <a:pPr lvl="1"/>
            <a:r>
              <a:rPr lang="en-IE" dirty="0" smtClean="0"/>
              <a:t>The </a:t>
            </a:r>
            <a:r>
              <a:rPr lang="en-IE" dirty="0" smtClean="0"/>
              <a:t>accommodation issue can take over TIG meetings; a link is needed to the LTACC. </a:t>
            </a:r>
          </a:p>
          <a:p>
            <a:pPr lvl="1"/>
            <a:r>
              <a:rPr lang="en-IE" dirty="0" smtClean="0"/>
              <a:t>Continued </a:t>
            </a:r>
            <a:r>
              <a:rPr lang="en-IE" dirty="0" smtClean="0"/>
              <a:t>support is needed after families are housed – education around cultural behaviour, burning, waste disposal etc.</a:t>
            </a:r>
          </a:p>
          <a:p>
            <a:pPr lvl="1"/>
            <a:r>
              <a:rPr lang="en-IE" dirty="0" smtClean="0"/>
              <a:t>Issue </a:t>
            </a:r>
            <a:r>
              <a:rPr lang="en-IE" dirty="0" smtClean="0"/>
              <a:t>with Private Rented Homes - lack of supply.</a:t>
            </a:r>
            <a:endParaRPr lang="en-IE" dirty="0" smtClean="0"/>
          </a:p>
          <a:p>
            <a:endParaRPr lang="en-IE"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TIG Regional Meetings 2014 – Challenges </a:t>
            </a:r>
            <a:r>
              <a:rPr lang="en-IE" b="1" dirty="0" smtClean="0"/>
              <a:t>Identified – contd.</a:t>
            </a:r>
            <a:endParaRPr lang="en-IE" dirty="0"/>
          </a:p>
        </p:txBody>
      </p:sp>
      <p:sp>
        <p:nvSpPr>
          <p:cNvPr id="3" name="Content Placeholder 2"/>
          <p:cNvSpPr>
            <a:spLocks noGrp="1"/>
          </p:cNvSpPr>
          <p:nvPr>
            <p:ph sz="quarter" idx="1"/>
          </p:nvPr>
        </p:nvSpPr>
        <p:spPr>
          <a:xfrm>
            <a:off x="457200" y="1600200"/>
            <a:ext cx="7859216" cy="5069160"/>
          </a:xfrm>
        </p:spPr>
        <p:txBody>
          <a:bodyPr>
            <a:normAutofit fontScale="92500"/>
          </a:bodyPr>
          <a:lstStyle/>
          <a:p>
            <a:r>
              <a:rPr lang="en-IE" dirty="0" smtClean="0"/>
              <a:t>Education</a:t>
            </a:r>
          </a:p>
          <a:p>
            <a:pPr lvl="1"/>
            <a:r>
              <a:rPr lang="en-IE" dirty="0" smtClean="0"/>
              <a:t>Difficulties </a:t>
            </a:r>
            <a:r>
              <a:rPr lang="en-IE" dirty="0" smtClean="0"/>
              <a:t>in getting people/agencies to come to TIG </a:t>
            </a:r>
            <a:r>
              <a:rPr lang="en-IE" dirty="0" smtClean="0"/>
              <a:t>meetings</a:t>
            </a:r>
            <a:endParaRPr lang="en-IE" dirty="0" smtClean="0"/>
          </a:p>
          <a:p>
            <a:pPr lvl="1"/>
            <a:r>
              <a:rPr lang="en-IE" dirty="0" smtClean="0"/>
              <a:t>Illiteracy </a:t>
            </a:r>
            <a:r>
              <a:rPr lang="en-IE" dirty="0" smtClean="0"/>
              <a:t>very high in the Traveller community</a:t>
            </a:r>
          </a:p>
          <a:p>
            <a:pPr lvl="1"/>
            <a:r>
              <a:rPr lang="en-IE" dirty="0" smtClean="0"/>
              <a:t>TIGs </a:t>
            </a:r>
            <a:r>
              <a:rPr lang="en-IE" dirty="0" smtClean="0"/>
              <a:t>were more active in the past – some reasons identified were withdrawal of funding, removal of visiting teachers and Traveller education centres, increased pressure on TIG members.</a:t>
            </a:r>
          </a:p>
          <a:p>
            <a:pPr lvl="1"/>
            <a:r>
              <a:rPr lang="en-IE" dirty="0" smtClean="0"/>
              <a:t>Training </a:t>
            </a:r>
            <a:r>
              <a:rPr lang="en-IE" dirty="0" smtClean="0"/>
              <a:t>initiatives seen as work and will only participate if paid to do so</a:t>
            </a:r>
          </a:p>
          <a:p>
            <a:pPr lvl="1"/>
            <a:r>
              <a:rPr lang="en-IE" dirty="0" smtClean="0"/>
              <a:t>Youth-Reach </a:t>
            </a:r>
            <a:r>
              <a:rPr lang="en-IE" dirty="0" smtClean="0"/>
              <a:t>encourages young Travellers to leave </a:t>
            </a:r>
            <a:r>
              <a:rPr lang="en-IE" dirty="0" smtClean="0"/>
              <a:t>school</a:t>
            </a:r>
          </a:p>
          <a:p>
            <a:pPr lvl="1"/>
            <a:r>
              <a:rPr lang="en-IE" dirty="0" smtClean="0"/>
              <a:t>Need for Horse management </a:t>
            </a:r>
            <a:r>
              <a:rPr lang="en-IE" dirty="0" smtClean="0"/>
              <a:t>initiatives</a:t>
            </a:r>
          </a:p>
          <a:p>
            <a:pPr lvl="1"/>
            <a:r>
              <a:rPr lang="en-IE" dirty="0" smtClean="0"/>
              <a:t>Peer pressure within the Traveller community for young people to be seen as adults, e.g. 'be a man', 'early marriage', leaving school </a:t>
            </a:r>
            <a:r>
              <a:rPr lang="en-IE" dirty="0" smtClean="0"/>
              <a:t>early.</a:t>
            </a:r>
            <a:endParaRPr lang="en-IE" dirty="0" smtClean="0"/>
          </a:p>
          <a:p>
            <a:pPr lvl="1"/>
            <a:endParaRPr lang="en-I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12000"/>
            <a:lum bright="55000"/>
          </a:blip>
          <a:srcRect/>
          <a:stretch>
            <a:fillRect t="-24000" b="-2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600" b="1" dirty="0" smtClean="0"/>
              <a:t>2014 Review</a:t>
            </a:r>
            <a:endParaRPr lang="en-IE" sz="3600" b="1" dirty="0"/>
          </a:p>
        </p:txBody>
      </p:sp>
      <p:sp>
        <p:nvSpPr>
          <p:cNvPr id="3" name="Content Placeholder 2"/>
          <p:cNvSpPr>
            <a:spLocks noGrp="1"/>
          </p:cNvSpPr>
          <p:nvPr>
            <p:ph sz="quarter" idx="1"/>
          </p:nvPr>
        </p:nvSpPr>
        <p:spPr>
          <a:xfrm>
            <a:off x="457200" y="2060848"/>
            <a:ext cx="7467600" cy="4413104"/>
          </a:xfrm>
        </p:spPr>
        <p:txBody>
          <a:bodyPr>
            <a:normAutofit/>
          </a:bodyPr>
          <a:lstStyle/>
          <a:p>
            <a:r>
              <a:rPr lang="en-IE" dirty="0" smtClean="0"/>
              <a:t>Assessment of </a:t>
            </a:r>
            <a:r>
              <a:rPr lang="en-IE" dirty="0"/>
              <a:t>the effectiveness of the structures in place for consultation with and delivering better outcomes to the Traveller &amp; Roma Communities.  </a:t>
            </a:r>
            <a:endParaRPr lang="en-IE" dirty="0" smtClean="0"/>
          </a:p>
          <a:p>
            <a:r>
              <a:rPr lang="en-IE" dirty="0" smtClean="0"/>
              <a:t>2014 </a:t>
            </a:r>
            <a:r>
              <a:rPr lang="en-IE" dirty="0"/>
              <a:t>Report of Ms. Emily Logan, former Ombudsman for Children, under Section 42 of the Garda </a:t>
            </a:r>
            <a:r>
              <a:rPr lang="en-IE" dirty="0" err="1"/>
              <a:t>Síochána</a:t>
            </a:r>
            <a:r>
              <a:rPr lang="en-IE" dirty="0"/>
              <a:t> Act 2005 into the circumstances surrounding the removal of two Roma children from their families.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TIG Regional Meetings 2014 – Challenges Identified – contd.</a:t>
            </a:r>
            <a:endParaRPr lang="en-IE" dirty="0"/>
          </a:p>
        </p:txBody>
      </p:sp>
      <p:sp>
        <p:nvSpPr>
          <p:cNvPr id="3" name="Content Placeholder 2"/>
          <p:cNvSpPr>
            <a:spLocks noGrp="1"/>
          </p:cNvSpPr>
          <p:nvPr>
            <p:ph sz="quarter" idx="1"/>
          </p:nvPr>
        </p:nvSpPr>
        <p:spPr>
          <a:xfrm>
            <a:off x="457200" y="1600200"/>
            <a:ext cx="7859216" cy="4873752"/>
          </a:xfrm>
        </p:spPr>
        <p:txBody>
          <a:bodyPr>
            <a:normAutofit fontScale="92500"/>
          </a:bodyPr>
          <a:lstStyle/>
          <a:p>
            <a:r>
              <a:rPr lang="en-IE" dirty="0" smtClean="0"/>
              <a:t>Anti-Discrimination:</a:t>
            </a:r>
          </a:p>
          <a:p>
            <a:pPr lvl="1"/>
            <a:r>
              <a:rPr lang="en-IE" dirty="0" smtClean="0"/>
              <a:t>Violent and anti-social behaviour in the Traveller community.</a:t>
            </a:r>
          </a:p>
          <a:p>
            <a:pPr lvl="1"/>
            <a:r>
              <a:rPr lang="en-IE" dirty="0" smtClean="0"/>
              <a:t>Need for cultural competence training for service providers and the need to raise awareness regarding equality.</a:t>
            </a:r>
          </a:p>
          <a:p>
            <a:r>
              <a:rPr lang="en-IE" dirty="0" smtClean="0"/>
              <a:t>Employment</a:t>
            </a:r>
          </a:p>
          <a:p>
            <a:pPr lvl="1"/>
            <a:r>
              <a:rPr lang="en-IE" dirty="0" smtClean="0"/>
              <a:t>Very </a:t>
            </a:r>
            <a:r>
              <a:rPr lang="en-IE" dirty="0" smtClean="0"/>
              <a:t>high unemployment in the Traveller community</a:t>
            </a:r>
          </a:p>
          <a:p>
            <a:pPr lvl="1"/>
            <a:r>
              <a:rPr lang="en-IE" dirty="0" smtClean="0"/>
              <a:t>Work </a:t>
            </a:r>
            <a:r>
              <a:rPr lang="en-IE" dirty="0" smtClean="0"/>
              <a:t>experience in Private Sector non-existent</a:t>
            </a:r>
          </a:p>
          <a:p>
            <a:pPr lvl="1"/>
            <a:r>
              <a:rPr lang="en-IE" dirty="0" smtClean="0"/>
              <a:t>Limited </a:t>
            </a:r>
            <a:r>
              <a:rPr lang="en-IE" dirty="0" smtClean="0"/>
              <a:t>value of public sector offering temporary employment</a:t>
            </a:r>
          </a:p>
          <a:p>
            <a:pPr lvl="1"/>
            <a:r>
              <a:rPr lang="en-IE" dirty="0" smtClean="0"/>
              <a:t>Insufficient </a:t>
            </a:r>
            <a:r>
              <a:rPr lang="en-IE" dirty="0" smtClean="0"/>
              <a:t>focus in TIGs on enterprise and employment - attitudinal change needed</a:t>
            </a:r>
          </a:p>
          <a:p>
            <a:pPr lvl="1"/>
            <a:r>
              <a:rPr lang="en-IE" dirty="0" smtClean="0"/>
              <a:t>Peer </a:t>
            </a:r>
            <a:r>
              <a:rPr lang="en-IE" dirty="0" smtClean="0"/>
              <a:t>pressure within the Traveller community for young people to be seen as adults, e.g. 'be a man', 'early marriage', yet limited employment </a:t>
            </a:r>
            <a:r>
              <a:rPr lang="en-IE" dirty="0" smtClean="0"/>
              <a:t>opportunities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TIG Regional Meetings 2014 – Challenges Identified – contd.</a:t>
            </a:r>
            <a:endParaRPr lang="en-IE" dirty="0"/>
          </a:p>
        </p:txBody>
      </p:sp>
      <p:sp>
        <p:nvSpPr>
          <p:cNvPr id="3" name="Content Placeholder 2"/>
          <p:cNvSpPr>
            <a:spLocks noGrp="1"/>
          </p:cNvSpPr>
          <p:nvPr>
            <p:ph sz="quarter" idx="1"/>
          </p:nvPr>
        </p:nvSpPr>
        <p:spPr>
          <a:xfrm>
            <a:off x="457200" y="1600200"/>
            <a:ext cx="7787208" cy="4873752"/>
          </a:xfrm>
        </p:spPr>
        <p:txBody>
          <a:bodyPr>
            <a:normAutofit fontScale="92500"/>
          </a:bodyPr>
          <a:lstStyle/>
          <a:p>
            <a:r>
              <a:rPr lang="en-IE" dirty="0" smtClean="0"/>
              <a:t>Strategic Direction</a:t>
            </a:r>
          </a:p>
          <a:p>
            <a:pPr lvl="1"/>
            <a:r>
              <a:rPr lang="en-IE" dirty="0" smtClean="0"/>
              <a:t>Measures should be developed - what are we measuring? Quality of life?</a:t>
            </a:r>
          </a:p>
          <a:p>
            <a:pPr lvl="1"/>
            <a:r>
              <a:rPr lang="en-IE" dirty="0" smtClean="0"/>
              <a:t>Should TIGs be renamed?</a:t>
            </a:r>
          </a:p>
          <a:p>
            <a:pPr lvl="1"/>
            <a:r>
              <a:rPr lang="en-IE" dirty="0" smtClean="0"/>
              <a:t>Why should there be a separate plan for TIGs?</a:t>
            </a:r>
          </a:p>
          <a:p>
            <a:pPr lvl="1"/>
            <a:r>
              <a:rPr lang="en-IE" dirty="0" smtClean="0"/>
              <a:t>TIGs need to have somewhere to report locally and nationally</a:t>
            </a:r>
            <a:r>
              <a:rPr lang="en-IE" dirty="0" smtClean="0"/>
              <a:t>.</a:t>
            </a:r>
          </a:p>
          <a:p>
            <a:pPr lvl="1"/>
            <a:r>
              <a:rPr lang="en-IE" dirty="0" smtClean="0"/>
              <a:t>TIGs need to have practical guidelines to follow and long-term goals needed.</a:t>
            </a:r>
          </a:p>
          <a:p>
            <a:pPr lvl="1"/>
            <a:r>
              <a:rPr lang="en-IE" dirty="0" smtClean="0"/>
              <a:t>Statutory support for TIGs - clarity needed on how TIGs fit into new structures.</a:t>
            </a:r>
          </a:p>
          <a:p>
            <a:pPr lvl="1"/>
            <a:r>
              <a:rPr lang="en-IE" dirty="0" smtClean="0"/>
              <a:t>Strategies tend to fall on implementation - need an implementation plan for new Framework.</a:t>
            </a:r>
          </a:p>
          <a:p>
            <a:pPr lvl="1"/>
            <a:r>
              <a:rPr lang="en-IE" dirty="0" smtClean="0"/>
              <a:t>Funding needs to be ring-fenced across Departments.</a:t>
            </a:r>
          </a:p>
          <a:p>
            <a:pPr lvl="1"/>
            <a:r>
              <a:rPr lang="en-IE" dirty="0" smtClean="0"/>
              <a:t>People are needed on the ground</a:t>
            </a:r>
            <a:r>
              <a:rPr lang="en-IE" dirty="0" smtClean="0"/>
              <a:t>.</a:t>
            </a:r>
            <a:endParaRPr lang="en-IE" dirty="0" smtClean="0"/>
          </a:p>
          <a:p>
            <a:endParaRPr lang="en-IE"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TIG Regional Meetings 2014 – Challenges Identified – contd.</a:t>
            </a:r>
            <a:endParaRPr lang="en-IE" dirty="0"/>
          </a:p>
        </p:txBody>
      </p:sp>
      <p:sp>
        <p:nvSpPr>
          <p:cNvPr id="3" name="Content Placeholder 2"/>
          <p:cNvSpPr>
            <a:spLocks noGrp="1"/>
          </p:cNvSpPr>
          <p:nvPr>
            <p:ph sz="quarter" idx="1"/>
          </p:nvPr>
        </p:nvSpPr>
        <p:spPr>
          <a:xfrm>
            <a:off x="457200" y="1600200"/>
            <a:ext cx="7931224" cy="4873752"/>
          </a:xfrm>
        </p:spPr>
        <p:txBody>
          <a:bodyPr>
            <a:normAutofit lnSpcReduction="10000"/>
          </a:bodyPr>
          <a:lstStyle/>
          <a:p>
            <a:r>
              <a:rPr lang="en-IE" dirty="0" smtClean="0"/>
              <a:t>Strategic </a:t>
            </a:r>
            <a:r>
              <a:rPr lang="en-IE" dirty="0" smtClean="0"/>
              <a:t>Direction – contd.: </a:t>
            </a:r>
            <a:endParaRPr lang="en-IE" dirty="0" smtClean="0"/>
          </a:p>
          <a:p>
            <a:pPr lvl="1"/>
            <a:r>
              <a:rPr lang="en-IE" dirty="0" smtClean="0"/>
              <a:t>Structures </a:t>
            </a:r>
            <a:r>
              <a:rPr lang="en-IE" dirty="0" smtClean="0"/>
              <a:t>within Local Authorities are an issue impacting on how TIGs will engage, some TIG members come from the Community Development Sections of LAs while other TIGs are completely outside the </a:t>
            </a:r>
            <a:r>
              <a:rPr lang="en-IE" dirty="0" err="1" smtClean="0"/>
              <a:t>Comm</a:t>
            </a:r>
            <a:r>
              <a:rPr lang="en-IE" dirty="0" smtClean="0"/>
              <a:t> Dev Sections.</a:t>
            </a:r>
          </a:p>
          <a:p>
            <a:pPr lvl="1"/>
            <a:r>
              <a:rPr lang="en-IE" dirty="0" smtClean="0"/>
              <a:t>Urgent need for engagement protocol for TIGs/LCDCs</a:t>
            </a:r>
          </a:p>
          <a:p>
            <a:pPr lvl="1"/>
            <a:r>
              <a:rPr lang="en-IE" dirty="0" smtClean="0"/>
              <a:t>Difficulties in getting people/agencies to come to TIG </a:t>
            </a:r>
            <a:r>
              <a:rPr lang="en-IE" dirty="0" smtClean="0"/>
              <a:t>meetings</a:t>
            </a:r>
          </a:p>
          <a:p>
            <a:pPr lvl="1"/>
            <a:r>
              <a:rPr lang="en-IE" dirty="0" smtClean="0"/>
              <a:t>TIGs not meeting at all, due in some cases to staff shortages.</a:t>
            </a:r>
          </a:p>
          <a:p>
            <a:pPr lvl="1"/>
            <a:r>
              <a:rPr lang="en-IE" dirty="0" smtClean="0"/>
              <a:t>Need for leadership/capacity building training for Travellers to better enable representatives engage with the TIG.</a:t>
            </a:r>
          </a:p>
          <a:p>
            <a:pPr lvl="1"/>
            <a:endParaRPr lang="en-IE" dirty="0" smtClean="0"/>
          </a:p>
          <a:p>
            <a:endParaRPr lang="en-IE"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TIG Regional Meetings 2014 – Challenges Identified – contd.</a:t>
            </a:r>
            <a:endParaRPr lang="en-IE" dirty="0"/>
          </a:p>
        </p:txBody>
      </p:sp>
      <p:sp>
        <p:nvSpPr>
          <p:cNvPr id="3" name="Content Placeholder 2"/>
          <p:cNvSpPr>
            <a:spLocks noGrp="1"/>
          </p:cNvSpPr>
          <p:nvPr>
            <p:ph sz="quarter" idx="1"/>
          </p:nvPr>
        </p:nvSpPr>
        <p:spPr>
          <a:xfrm>
            <a:off x="457200" y="1600200"/>
            <a:ext cx="7931224" cy="4873752"/>
          </a:xfrm>
        </p:spPr>
        <p:txBody>
          <a:bodyPr>
            <a:normAutofit/>
          </a:bodyPr>
          <a:lstStyle/>
          <a:p>
            <a:r>
              <a:rPr lang="en-IE" dirty="0" smtClean="0"/>
              <a:t>Strategic </a:t>
            </a:r>
            <a:r>
              <a:rPr lang="en-IE" dirty="0" smtClean="0"/>
              <a:t>Direction – contd.: </a:t>
            </a:r>
            <a:endParaRPr lang="en-IE" dirty="0" smtClean="0"/>
          </a:p>
          <a:p>
            <a:pPr lvl="1"/>
            <a:r>
              <a:rPr lang="en-IE" dirty="0" smtClean="0"/>
              <a:t>Need to be take account of  what Travellers want themselves and support them in that.</a:t>
            </a:r>
          </a:p>
          <a:p>
            <a:pPr lvl="1"/>
            <a:r>
              <a:rPr lang="en-IE" dirty="0" smtClean="0"/>
              <a:t>Issue with HSE restructuring and change of personnel / </a:t>
            </a:r>
            <a:r>
              <a:rPr lang="en-IE" dirty="0" err="1" smtClean="0"/>
              <a:t>Tusla</a:t>
            </a:r>
            <a:r>
              <a:rPr lang="en-IE" dirty="0" smtClean="0"/>
              <a:t> - support services not in place</a:t>
            </a:r>
          </a:p>
          <a:p>
            <a:pPr lvl="1"/>
            <a:r>
              <a:rPr lang="en-IE" dirty="0" smtClean="0"/>
              <a:t>There </a:t>
            </a:r>
            <a:r>
              <a:rPr lang="en-IE" dirty="0" smtClean="0"/>
              <a:t>is a need for dedicated training resources for TIG members.</a:t>
            </a:r>
          </a:p>
          <a:p>
            <a:pPr lvl="1"/>
            <a:r>
              <a:rPr lang="en-IE" dirty="0" smtClean="0"/>
              <a:t>Experienced TIG members have been reassigned on foot of the HSE reorganization and reduced staff within the county council. </a:t>
            </a:r>
          </a:p>
          <a:p>
            <a:pPr lvl="1"/>
            <a:r>
              <a:rPr lang="en-IE" dirty="0" smtClean="0"/>
              <a:t>Given the disproportionate spread of members of the Travelling community across counties, is it worth regionalising the TIGs? </a:t>
            </a:r>
          </a:p>
          <a:p>
            <a:pPr lvl="1"/>
            <a:endParaRPr lang="en-IE" dirty="0" smtClean="0"/>
          </a:p>
          <a:p>
            <a:endParaRPr lang="en-IE"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chemeClr val="bg2"/>
                </a:solidFill>
              </a:rPr>
              <a:t>The Way Forward....</a:t>
            </a:r>
            <a:endParaRPr lang="en-IE" dirty="0">
              <a:solidFill>
                <a:schemeClr val="bg2"/>
              </a:solidFill>
            </a:endParaRPr>
          </a:p>
        </p:txBody>
      </p:sp>
      <p:sp>
        <p:nvSpPr>
          <p:cNvPr id="3" name="Text Placeholder 2"/>
          <p:cNvSpPr>
            <a:spLocks noGrp="1"/>
          </p:cNvSpPr>
          <p:nvPr>
            <p:ph type="body" idx="1"/>
          </p:nvPr>
        </p:nvSpPr>
        <p:spPr>
          <a:xfrm>
            <a:off x="2339752" y="2704664"/>
            <a:ext cx="6624736" cy="1804456"/>
          </a:xfrm>
        </p:spPr>
        <p:txBody>
          <a:bodyPr>
            <a:noAutofit/>
          </a:bodyPr>
          <a:lstStyle/>
          <a:p>
            <a:r>
              <a:rPr lang="en-GB" sz="3600" b="1" i="1" dirty="0" smtClean="0">
                <a:solidFill>
                  <a:schemeClr val="bg1"/>
                </a:solidFill>
              </a:rPr>
              <a:t>The </a:t>
            </a:r>
            <a:r>
              <a:rPr lang="en-GB" sz="3600" i="1" dirty="0" smtClean="0">
                <a:solidFill>
                  <a:schemeClr val="bg1"/>
                </a:solidFill>
              </a:rPr>
              <a:t>Traveller</a:t>
            </a:r>
            <a:r>
              <a:rPr lang="en-GB" sz="3600" b="1" i="1" dirty="0" smtClean="0">
                <a:solidFill>
                  <a:schemeClr val="bg1"/>
                </a:solidFill>
              </a:rPr>
              <a:t> Inter-Agency </a:t>
            </a:r>
            <a:r>
              <a:rPr lang="en-GB" sz="3600" b="1" i="1" dirty="0" smtClean="0">
                <a:solidFill>
                  <a:schemeClr val="bg1"/>
                </a:solidFill>
              </a:rPr>
              <a:t>Process</a:t>
            </a:r>
            <a:r>
              <a:rPr lang="en-GB" sz="3600" b="1" i="1" dirty="0" smtClean="0">
                <a:solidFill>
                  <a:schemeClr val="tx1"/>
                </a:solidFill>
              </a:rPr>
              <a:t>.....</a:t>
            </a:r>
            <a:endParaRPr lang="en-IE" sz="3600" b="1" dirty="0">
              <a:solidFill>
                <a:schemeClr val="tx1"/>
              </a:solidFill>
            </a:endParaRPr>
          </a:p>
        </p:txBody>
      </p:sp>
      <p:pic>
        <p:nvPicPr>
          <p:cNvPr id="4" name="Picture 3"/>
          <p:cNvPicPr/>
          <p:nvPr/>
        </p:nvPicPr>
        <p:blipFill>
          <a:blip r:embed="rId2" cstate="print"/>
          <a:srcRect/>
          <a:stretch>
            <a:fillRect/>
          </a:stretch>
        </p:blipFill>
        <p:spPr bwMode="auto">
          <a:xfrm>
            <a:off x="2627784" y="188640"/>
            <a:ext cx="2057400" cy="93345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22114"/>
          </a:xfrm>
        </p:spPr>
        <p:txBody>
          <a:bodyPr>
            <a:normAutofit/>
          </a:bodyPr>
          <a:lstStyle/>
          <a:p>
            <a:r>
              <a:rPr lang="en-IE" sz="2800" b="1" dirty="0" smtClean="0"/>
              <a:t>Local Government Reform</a:t>
            </a:r>
            <a:endParaRPr lang="en-IE" sz="2800" b="1" dirty="0"/>
          </a:p>
        </p:txBody>
      </p:sp>
      <p:sp>
        <p:nvSpPr>
          <p:cNvPr id="3" name="Content Placeholder 2"/>
          <p:cNvSpPr>
            <a:spLocks noGrp="1"/>
          </p:cNvSpPr>
          <p:nvPr>
            <p:ph sz="quarter" idx="1"/>
          </p:nvPr>
        </p:nvSpPr>
        <p:spPr>
          <a:xfrm>
            <a:off x="457200" y="1412776"/>
            <a:ext cx="7715200" cy="5061176"/>
          </a:xfrm>
        </p:spPr>
        <p:txBody>
          <a:bodyPr>
            <a:normAutofit fontScale="92500" lnSpcReduction="20000"/>
          </a:bodyPr>
          <a:lstStyle/>
          <a:p>
            <a:r>
              <a:rPr lang="en-IE" dirty="0" smtClean="0"/>
              <a:t>The Department of Environment, Community and Local Government delivers </a:t>
            </a:r>
            <a:r>
              <a:rPr lang="en-IE" dirty="0" smtClean="0"/>
              <a:t>the ‘Social Inclusion and Community Activation Programme’ (SICAP) which aims to tackle poverty, social exclusion and long-term unemployment through local engagement and partnership between disadvantaged individuals, community organisations and public sector agencies. A key principle of the programme is to prioritise marginalised people and social groupings within the most disadvantaged communities, by targeting those furthest from access to education, training and employment and those at highest risk of social exclusion. </a:t>
            </a:r>
            <a:endParaRPr lang="en-IE" dirty="0" smtClean="0"/>
          </a:p>
          <a:p>
            <a:r>
              <a:rPr lang="en-IE" dirty="0" smtClean="0"/>
              <a:t>Travellers </a:t>
            </a:r>
            <a:r>
              <a:rPr lang="en-IE" dirty="0" smtClean="0"/>
              <a:t>and Roma are a named target group of the SICAP and some actions undertaken may be traveller specific, while others may include a number of target groups including Travellers. </a:t>
            </a:r>
            <a:endParaRPr lang="en-IE"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31224" cy="850106"/>
          </a:xfrm>
        </p:spPr>
        <p:txBody>
          <a:bodyPr>
            <a:normAutofit/>
          </a:bodyPr>
          <a:lstStyle/>
          <a:p>
            <a:r>
              <a:rPr lang="en-IE" sz="2800" b="1" dirty="0" smtClean="0"/>
              <a:t>Local Government </a:t>
            </a:r>
            <a:r>
              <a:rPr lang="en-IE" sz="2800" b="1" dirty="0" smtClean="0"/>
              <a:t>Reform – contd.</a:t>
            </a:r>
            <a:endParaRPr lang="en-IE" sz="2800" dirty="0"/>
          </a:p>
        </p:txBody>
      </p:sp>
      <p:sp>
        <p:nvSpPr>
          <p:cNvPr id="3" name="Content Placeholder 2"/>
          <p:cNvSpPr>
            <a:spLocks noGrp="1"/>
          </p:cNvSpPr>
          <p:nvPr>
            <p:ph sz="quarter" idx="1"/>
          </p:nvPr>
        </p:nvSpPr>
        <p:spPr>
          <a:xfrm>
            <a:off x="457200" y="1340768"/>
            <a:ext cx="7931224" cy="5133184"/>
          </a:xfrm>
        </p:spPr>
        <p:txBody>
          <a:bodyPr>
            <a:normAutofit fontScale="92500" lnSpcReduction="20000"/>
          </a:bodyPr>
          <a:lstStyle/>
          <a:p>
            <a:r>
              <a:rPr lang="en-IE" dirty="0" smtClean="0"/>
              <a:t>The range of activities carried out in co-operation/collaboration with local groups, Traveller organisations, state agencies to provide supports to Travellers, typically include</a:t>
            </a:r>
            <a:r>
              <a:rPr lang="en-IE" dirty="0" smtClean="0"/>
              <a:t>:</a:t>
            </a:r>
            <a:r>
              <a:rPr lang="en-IE" dirty="0" smtClean="0"/>
              <a:t/>
            </a:r>
            <a:br>
              <a:rPr lang="en-IE" dirty="0" smtClean="0"/>
            </a:br>
            <a:r>
              <a:rPr lang="en-IE" dirty="0" smtClean="0"/>
              <a:t>- access to further education and training</a:t>
            </a:r>
            <a:br>
              <a:rPr lang="en-IE" dirty="0" smtClean="0"/>
            </a:br>
            <a:r>
              <a:rPr lang="en-IE" dirty="0" smtClean="0"/>
              <a:t>- school retention activities</a:t>
            </a:r>
            <a:br>
              <a:rPr lang="en-IE" dirty="0" smtClean="0"/>
            </a:br>
            <a:r>
              <a:rPr lang="en-IE" dirty="0" smtClean="0"/>
              <a:t>- provision of tailored education and training</a:t>
            </a:r>
            <a:br>
              <a:rPr lang="en-IE" dirty="0" smtClean="0"/>
            </a:br>
            <a:r>
              <a:rPr lang="en-IE" dirty="0" smtClean="0"/>
              <a:t>- primary health care and wellbeing programmes</a:t>
            </a:r>
            <a:br>
              <a:rPr lang="en-IE" dirty="0" smtClean="0"/>
            </a:br>
            <a:r>
              <a:rPr lang="en-IE" dirty="0" smtClean="0"/>
              <a:t>- interagency collaboration</a:t>
            </a:r>
            <a:br>
              <a:rPr lang="en-IE" dirty="0" smtClean="0"/>
            </a:br>
            <a:r>
              <a:rPr lang="en-IE" dirty="0" smtClean="0"/>
              <a:t>- after-schools and youth projects </a:t>
            </a:r>
            <a:br>
              <a:rPr lang="en-IE" dirty="0" smtClean="0"/>
            </a:br>
            <a:r>
              <a:rPr lang="en-IE" dirty="0" smtClean="0"/>
              <a:t>- family supports</a:t>
            </a:r>
            <a:br>
              <a:rPr lang="en-IE" dirty="0" smtClean="0"/>
            </a:br>
            <a:r>
              <a:rPr lang="en-IE" dirty="0" smtClean="0"/>
              <a:t>- community development supports</a:t>
            </a:r>
            <a:br>
              <a:rPr lang="en-IE" dirty="0" smtClean="0"/>
            </a:br>
            <a:r>
              <a:rPr lang="en-IE" dirty="0" smtClean="0"/>
              <a:t>- employment/self-employment supports</a:t>
            </a:r>
            <a:br>
              <a:rPr lang="en-IE" dirty="0" smtClean="0"/>
            </a:br>
            <a:r>
              <a:rPr lang="en-IE" dirty="0" smtClean="0"/>
              <a:t/>
            </a:r>
            <a:br>
              <a:rPr lang="en-IE" dirty="0" smtClean="0"/>
            </a:br>
            <a:r>
              <a:rPr lang="en-IE" dirty="0" smtClean="0"/>
              <a:t>Under the LCDP, Roma are not a named target group but do benefit from LCDP activities under the 'Non-Irish nationals', although this grouping is much broader than Roma.</a:t>
            </a:r>
            <a:endParaRPr lang="en-IE"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778098"/>
          </a:xfrm>
        </p:spPr>
        <p:txBody>
          <a:bodyPr>
            <a:normAutofit fontScale="90000"/>
          </a:bodyPr>
          <a:lstStyle/>
          <a:p>
            <a:r>
              <a:rPr lang="en-IE" b="1" dirty="0" smtClean="0"/>
              <a:t>Proposed Traveller Inter-Agency Funding scheme</a:t>
            </a:r>
            <a:endParaRPr lang="en-IE" b="1" dirty="0"/>
          </a:p>
        </p:txBody>
      </p:sp>
      <p:sp>
        <p:nvSpPr>
          <p:cNvPr id="3" name="Content Placeholder 2"/>
          <p:cNvSpPr>
            <a:spLocks noGrp="1"/>
          </p:cNvSpPr>
          <p:nvPr>
            <p:ph sz="quarter" idx="1"/>
          </p:nvPr>
        </p:nvSpPr>
        <p:spPr>
          <a:xfrm>
            <a:off x="457200" y="1196752"/>
            <a:ext cx="8147248" cy="5472608"/>
          </a:xfrm>
        </p:spPr>
        <p:txBody>
          <a:bodyPr>
            <a:normAutofit fontScale="92500"/>
          </a:bodyPr>
          <a:lstStyle/>
          <a:p>
            <a:r>
              <a:rPr lang="en-IE" dirty="0" smtClean="0"/>
              <a:t>A stream of funding for Traveller Community Development Projects was provided via the predecessor programme to SICAP, the Local and Community Development Programme (LCDP) until early 2015. </a:t>
            </a:r>
          </a:p>
          <a:p>
            <a:r>
              <a:rPr lang="en-IE" dirty="0" smtClean="0"/>
              <a:t>The National Traveller Partnership (NTP) under the auspices </a:t>
            </a:r>
            <a:r>
              <a:rPr lang="en-IE" dirty="0" smtClean="0"/>
              <a:t>of </a:t>
            </a:r>
            <a:r>
              <a:rPr lang="en-IE" dirty="0" err="1" smtClean="0"/>
              <a:t>Pavee</a:t>
            </a:r>
            <a:r>
              <a:rPr lang="en-IE" dirty="0" smtClean="0"/>
              <a:t> Point Traveller and Roma Centre co-ordinated the delivery of the LCDP in partnership with 14 Traveller Community Development </a:t>
            </a:r>
            <a:r>
              <a:rPr lang="en-IE" dirty="0" smtClean="0"/>
              <a:t>projects. </a:t>
            </a:r>
            <a:endParaRPr lang="en-IE" dirty="0" smtClean="0"/>
          </a:p>
          <a:p>
            <a:r>
              <a:rPr lang="en-IE" dirty="0" smtClean="0"/>
              <a:t>In </a:t>
            </a:r>
            <a:r>
              <a:rPr lang="en-IE" dirty="0" smtClean="0"/>
              <a:t>early 2015 that funding line transferred to the Department of Justice and Equality as part of a proposed revised Traveller Inter-Agency Fund which will form part of a new National Strategic </a:t>
            </a:r>
            <a:r>
              <a:rPr lang="en-IE" dirty="0" smtClean="0"/>
              <a:t>Framework.</a:t>
            </a:r>
          </a:p>
          <a:p>
            <a:r>
              <a:rPr lang="en-IE" dirty="0" smtClean="0"/>
              <a:t>Discussions are ongoing with the NTP regarding the shape this may take and includes a proposal for Regional Support Groups to support the projects undertaken by TIGs.</a:t>
            </a:r>
            <a:endParaRPr lang="en-IE" dirty="0" smtClean="0"/>
          </a:p>
          <a:p>
            <a:endParaRPr lang="en-IE"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800" b="1" dirty="0" smtClean="0"/>
              <a:t>Proposed TIG National Strategic Framework</a:t>
            </a:r>
            <a:endParaRPr lang="en-IE" sz="2800" b="1" dirty="0"/>
          </a:p>
        </p:txBody>
      </p:sp>
      <p:sp>
        <p:nvSpPr>
          <p:cNvPr id="5" name="Content Placeholder 4"/>
          <p:cNvSpPr>
            <a:spLocks noGrp="1"/>
          </p:cNvSpPr>
          <p:nvPr>
            <p:ph sz="quarter" idx="1"/>
          </p:nvPr>
        </p:nvSpPr>
        <p:spPr/>
        <p:txBody>
          <a:bodyPr>
            <a:normAutofit lnSpcReduction="10000"/>
          </a:bodyPr>
          <a:lstStyle/>
          <a:p>
            <a:r>
              <a:rPr lang="en-IE" dirty="0" smtClean="0"/>
              <a:t>The </a:t>
            </a:r>
            <a:r>
              <a:rPr lang="en-IE" dirty="0" smtClean="0"/>
              <a:t>framework was developed in an effort at addressing the challenges identified and to </a:t>
            </a:r>
            <a:r>
              <a:rPr lang="en-IE" dirty="0" smtClean="0"/>
              <a:t>support TIGs in implementing local strategies based on international, national, regional and local priorities, all in consultation with Local Community Development Committees (LCDCs) in each Local Authority </a:t>
            </a:r>
            <a:r>
              <a:rPr lang="en-IE" dirty="0" err="1" smtClean="0"/>
              <a:t>areain</a:t>
            </a:r>
            <a:r>
              <a:rPr lang="en-IE" dirty="0" smtClean="0"/>
              <a:t> </a:t>
            </a:r>
            <a:r>
              <a:rPr lang="en-IE" dirty="0" smtClean="0"/>
              <a:t>relation to the Local Economic &amp; Community </a:t>
            </a:r>
            <a:r>
              <a:rPr lang="en-IE" dirty="0" smtClean="0"/>
              <a:t>Plan.  </a:t>
            </a:r>
          </a:p>
          <a:p>
            <a:r>
              <a:rPr lang="en-IE" dirty="0" smtClean="0"/>
              <a:t>It </a:t>
            </a:r>
            <a:r>
              <a:rPr lang="en-IE" dirty="0" smtClean="0"/>
              <a:t>sees </a:t>
            </a:r>
            <a:r>
              <a:rPr lang="en-IE" dirty="0" smtClean="0"/>
              <a:t>TIGs </a:t>
            </a:r>
            <a:r>
              <a:rPr lang="en-IE" dirty="0" smtClean="0"/>
              <a:t>submitting their Strategies to the </a:t>
            </a:r>
            <a:r>
              <a:rPr lang="en-IE" dirty="0" smtClean="0"/>
              <a:t>Traveller and Roma Inclusion Unit </a:t>
            </a:r>
            <a:r>
              <a:rPr lang="en-IE" dirty="0" smtClean="0"/>
              <a:t>for agreement and approval of funding requests, and culminates in the provision of annual reports to TPD for feedback to policy development </a:t>
            </a:r>
            <a:r>
              <a:rPr lang="en-IE" dirty="0" smtClean="0"/>
              <a:t>and the NTRIS Steering Group.</a:t>
            </a:r>
          </a:p>
          <a:p>
            <a:endParaRPr lang="en-IE"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800" b="1" dirty="0" smtClean="0"/>
              <a:t>Proposed TIG National Strategic Framework</a:t>
            </a:r>
            <a:endParaRPr lang="en-IE" sz="2800" b="1" dirty="0"/>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251520" y="1412776"/>
            <a:ext cx="8568952" cy="5112568"/>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704088"/>
            <a:ext cx="7427168" cy="564672"/>
          </a:xfrm>
        </p:spPr>
        <p:txBody>
          <a:bodyPr>
            <a:noAutofit/>
          </a:bodyPr>
          <a:lstStyle/>
          <a:p>
            <a:r>
              <a:rPr lang="en-IE" sz="3600" b="1" dirty="0" smtClean="0"/>
              <a:t>2014 Review – contd.</a:t>
            </a:r>
            <a:endParaRPr lang="en-IE" sz="3600" b="1" dirty="0"/>
          </a:p>
        </p:txBody>
      </p:sp>
      <p:sp>
        <p:nvSpPr>
          <p:cNvPr id="3" name="Content Placeholder 2"/>
          <p:cNvSpPr>
            <a:spLocks noGrp="1"/>
          </p:cNvSpPr>
          <p:nvPr>
            <p:ph sz="quarter" idx="1"/>
          </p:nvPr>
        </p:nvSpPr>
        <p:spPr>
          <a:xfrm>
            <a:off x="467544" y="1772816"/>
            <a:ext cx="8136904" cy="4896544"/>
          </a:xfrm>
        </p:spPr>
        <p:txBody>
          <a:bodyPr>
            <a:normAutofit/>
          </a:bodyPr>
          <a:lstStyle/>
          <a:p>
            <a:r>
              <a:rPr lang="en-IE" dirty="0" smtClean="0"/>
              <a:t>Assessment </a:t>
            </a:r>
            <a:r>
              <a:rPr lang="en-IE" u="sng" dirty="0" smtClean="0"/>
              <a:t>at national level </a:t>
            </a:r>
            <a:r>
              <a:rPr lang="en-IE" dirty="0" smtClean="0"/>
              <a:t>made </a:t>
            </a:r>
            <a:r>
              <a:rPr lang="en-IE" dirty="0"/>
              <a:t>a number of recommendations </a:t>
            </a:r>
            <a:r>
              <a:rPr lang="en-IE" dirty="0" smtClean="0"/>
              <a:t>aimed at </a:t>
            </a:r>
            <a:r>
              <a:rPr lang="en-IE" dirty="0"/>
              <a:t>improving effectiveness in the structures and </a:t>
            </a:r>
            <a:r>
              <a:rPr lang="en-IE" dirty="0" smtClean="0"/>
              <a:t>progressing strategy </a:t>
            </a:r>
            <a:r>
              <a:rPr lang="en-IE" dirty="0"/>
              <a:t>to promote and support the integration of the Traveller and Roma communities.  </a:t>
            </a:r>
            <a:endParaRPr lang="en-IE" dirty="0" smtClean="0"/>
          </a:p>
          <a:p>
            <a:r>
              <a:rPr lang="en-IE" dirty="0" smtClean="0"/>
              <a:t>Implementation </a:t>
            </a:r>
            <a:r>
              <a:rPr lang="en-IE" dirty="0"/>
              <a:t>during </a:t>
            </a:r>
            <a:r>
              <a:rPr lang="en-IE" dirty="0" smtClean="0"/>
              <a:t>2015:</a:t>
            </a:r>
          </a:p>
          <a:p>
            <a:pPr lvl="1"/>
            <a:r>
              <a:rPr lang="en-IE" dirty="0" smtClean="0"/>
              <a:t>the </a:t>
            </a:r>
            <a:r>
              <a:rPr lang="en-IE" dirty="0"/>
              <a:t>establishment of a new National Traveller &amp; Roma Integration Strategy </a:t>
            </a:r>
            <a:r>
              <a:rPr lang="en-IE" dirty="0" smtClean="0"/>
              <a:t>(NTRIS) Steering </a:t>
            </a:r>
            <a:r>
              <a:rPr lang="en-IE" dirty="0"/>
              <a:t>Group to </a:t>
            </a:r>
            <a:r>
              <a:rPr lang="en-GB" dirty="0"/>
              <a:t>monitor the implementation of the </a:t>
            </a:r>
            <a:r>
              <a:rPr lang="en-GB" dirty="0" smtClean="0"/>
              <a:t>NTRIS.  </a:t>
            </a:r>
          </a:p>
          <a:p>
            <a:pPr lvl="2"/>
            <a:r>
              <a:rPr lang="en-IE" dirty="0" smtClean="0"/>
              <a:t>To ensure </a:t>
            </a:r>
            <a:r>
              <a:rPr lang="en-IE" dirty="0" smtClean="0"/>
              <a:t>that a renewed emphasis is given across Government to making progress on implementing </a:t>
            </a:r>
            <a:r>
              <a:rPr lang="en-IE" dirty="0" smtClean="0"/>
              <a:t> NTRIS. </a:t>
            </a:r>
          </a:p>
          <a:p>
            <a:pPr lvl="2"/>
            <a:r>
              <a:rPr lang="en-IE" dirty="0" smtClean="0"/>
              <a:t>First meeting held on 1/4/15.</a:t>
            </a:r>
            <a:endParaRPr lang="en-IE"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Summary</a:t>
            </a:r>
            <a:endParaRPr lang="en-IE" b="1" dirty="0"/>
          </a:p>
        </p:txBody>
      </p:sp>
      <p:sp>
        <p:nvSpPr>
          <p:cNvPr id="3" name="Content Placeholder 2"/>
          <p:cNvSpPr>
            <a:spLocks noGrp="1"/>
          </p:cNvSpPr>
          <p:nvPr>
            <p:ph sz="quarter" idx="1"/>
          </p:nvPr>
        </p:nvSpPr>
        <p:spPr/>
        <p:txBody>
          <a:bodyPr>
            <a:normAutofit fontScale="92500" lnSpcReduction="10000"/>
          </a:bodyPr>
          <a:lstStyle/>
          <a:p>
            <a:r>
              <a:rPr lang="en-IE" dirty="0" smtClean="0"/>
              <a:t>Cyclical process:</a:t>
            </a:r>
          </a:p>
          <a:p>
            <a:pPr lvl="1"/>
            <a:r>
              <a:rPr lang="en-IE" dirty="0" smtClean="0"/>
              <a:t>The work of TIGs is not done in isolation... Should </a:t>
            </a:r>
            <a:r>
              <a:rPr lang="en-IE" dirty="0" smtClean="0"/>
              <a:t>be strategic, </a:t>
            </a:r>
            <a:r>
              <a:rPr lang="en-IE" dirty="0" smtClean="0"/>
              <a:t>informed by and in turn </a:t>
            </a:r>
            <a:r>
              <a:rPr lang="en-IE" dirty="0" smtClean="0"/>
              <a:t>informing </a:t>
            </a:r>
            <a:r>
              <a:rPr lang="en-IE" dirty="0" smtClean="0"/>
              <a:t>the work at national level, i.e. The National Traveller and Roma Inclusion Strategy Steering Group.</a:t>
            </a:r>
          </a:p>
          <a:p>
            <a:pPr lvl="1"/>
            <a:r>
              <a:rPr lang="en-IE" dirty="0" smtClean="0"/>
              <a:t>Priority areas for attention </a:t>
            </a:r>
            <a:r>
              <a:rPr lang="en-IE" dirty="0" smtClean="0"/>
              <a:t>should be </a:t>
            </a:r>
            <a:r>
              <a:rPr lang="en-IE" dirty="0" smtClean="0"/>
              <a:t>Health, Education, Employment, Anti-Discrimination and </a:t>
            </a:r>
            <a:r>
              <a:rPr lang="en-IE" dirty="0" smtClean="0"/>
              <a:t>Accommodation.</a:t>
            </a:r>
          </a:p>
          <a:p>
            <a:pPr lvl="1"/>
            <a:r>
              <a:rPr lang="en-IE" dirty="0" smtClean="0"/>
              <a:t>Traveller and Roma Inclusion Unit – monitoring and coordinating role remains, including a link to ensure that lessons learned at local level are channelled to the NTRIS Steering Group via annual reports.</a:t>
            </a:r>
          </a:p>
          <a:p>
            <a:r>
              <a:rPr lang="en-IE" dirty="0" smtClean="0"/>
              <a:t>HLG:</a:t>
            </a:r>
          </a:p>
          <a:p>
            <a:pPr lvl="1"/>
            <a:r>
              <a:rPr lang="en-IE" dirty="0" smtClean="0"/>
              <a:t>Inter-agency cooperation between statutory bodies is the cornerstone of enhanced service delivery.  This was and remains the view of this Department.</a:t>
            </a:r>
          </a:p>
          <a:p>
            <a:pPr lvl="1"/>
            <a:r>
              <a:rPr lang="en-IE" dirty="0" smtClean="0"/>
              <a:t>The principles set out by the HLG remain valid.</a:t>
            </a:r>
          </a:p>
          <a:p>
            <a:endParaRPr lang="en-IE" dirty="0" smtClean="0"/>
          </a:p>
          <a:p>
            <a:pPr lvl="1"/>
            <a:endParaRPr lang="en-IE" dirty="0" smtClean="0"/>
          </a:p>
          <a:p>
            <a:endParaRPr lang="en-IE"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Summary</a:t>
            </a:r>
            <a:endParaRPr lang="en-IE" dirty="0"/>
          </a:p>
        </p:txBody>
      </p:sp>
      <p:sp>
        <p:nvSpPr>
          <p:cNvPr id="3" name="Content Placeholder 2"/>
          <p:cNvSpPr>
            <a:spLocks noGrp="1"/>
          </p:cNvSpPr>
          <p:nvPr>
            <p:ph sz="quarter" idx="1"/>
          </p:nvPr>
        </p:nvSpPr>
        <p:spPr/>
        <p:txBody>
          <a:bodyPr>
            <a:normAutofit fontScale="92500"/>
          </a:bodyPr>
          <a:lstStyle/>
          <a:p>
            <a:r>
              <a:rPr lang="en-IE" dirty="0" smtClean="0"/>
              <a:t>Challenges – how do we address them?</a:t>
            </a:r>
          </a:p>
          <a:p>
            <a:pPr lvl="1"/>
            <a:r>
              <a:rPr lang="en-IE" dirty="0" smtClean="0"/>
              <a:t>Workshop later today.</a:t>
            </a:r>
          </a:p>
          <a:p>
            <a:pPr lvl="2"/>
            <a:r>
              <a:rPr lang="en-IE" dirty="0" smtClean="0"/>
              <a:t>What is working elsewhere?  Learn from colleagues.</a:t>
            </a:r>
          </a:p>
          <a:p>
            <a:pPr lvl="1"/>
            <a:r>
              <a:rPr lang="en-IE" dirty="0" smtClean="0"/>
              <a:t>Example: Re-naming the Process?</a:t>
            </a:r>
          </a:p>
          <a:p>
            <a:r>
              <a:rPr lang="en-IE" dirty="0" smtClean="0"/>
              <a:t>Proposals</a:t>
            </a:r>
          </a:p>
          <a:p>
            <a:pPr lvl="1"/>
            <a:r>
              <a:rPr lang="en-IE" dirty="0" smtClean="0"/>
              <a:t>National TIG Strategic Framework – workshop later today.</a:t>
            </a:r>
          </a:p>
          <a:p>
            <a:pPr lvl="2"/>
            <a:r>
              <a:rPr lang="en-IE" dirty="0" smtClean="0"/>
              <a:t>Including a revised Traveller Inter-Agency Fund.</a:t>
            </a:r>
          </a:p>
          <a:p>
            <a:pPr lvl="2"/>
            <a:r>
              <a:rPr lang="en-IE" dirty="0" smtClean="0"/>
              <a:t>Including engagement with LCDCs and developing strategy.</a:t>
            </a:r>
          </a:p>
          <a:p>
            <a:pPr lvl="2"/>
            <a:r>
              <a:rPr lang="en-IE" dirty="0" smtClean="0"/>
              <a:t>Including a link with NTRIS Steering Group.</a:t>
            </a:r>
          </a:p>
          <a:p>
            <a:r>
              <a:rPr lang="en-IE" dirty="0" smtClean="0"/>
              <a:t>Supports</a:t>
            </a:r>
          </a:p>
          <a:p>
            <a:pPr lvl="1"/>
            <a:r>
              <a:rPr lang="en-IE" dirty="0" smtClean="0"/>
              <a:t>Escalate issues to NTRIS Steering Group.</a:t>
            </a:r>
          </a:p>
          <a:p>
            <a:pPr lvl="1"/>
            <a:r>
              <a:rPr lang="en-IE" dirty="0" smtClean="0"/>
              <a:t>Call for funding applications / Networking events / Information sharing.</a:t>
            </a:r>
          </a:p>
          <a:p>
            <a:endParaRPr lang="en-IE"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005064"/>
            <a:ext cx="4038286" cy="923330"/>
          </a:xfrm>
          <a:prstGeom prst="rect">
            <a:avLst/>
          </a:prstGeom>
          <a:noFill/>
        </p:spPr>
        <p:txBody>
          <a:bodyPr wrap="none" lIns="91440" tIns="45720" rIns="91440" bIns="45720">
            <a:spAutoFit/>
          </a:bodyPr>
          <a:lstStyle/>
          <a:p>
            <a:pPr algn="ctr"/>
            <a:r>
              <a:rPr lang="en-US"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Thank you</a:t>
            </a:r>
            <a:endParaRPr lang="en-U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274638"/>
            <a:ext cx="7674056" cy="1143000"/>
          </a:xfrm>
        </p:spPr>
        <p:txBody>
          <a:bodyPr>
            <a:normAutofit fontScale="90000"/>
          </a:bodyPr>
          <a:lstStyle/>
          <a:p>
            <a:r>
              <a:rPr lang="en-IE" sz="3600" b="1" dirty="0" smtClean="0"/>
              <a:t>National Traveller and Roma Inclusion Strategy (NTRIS)</a:t>
            </a:r>
            <a:endParaRPr lang="en-IE" sz="3600" b="1" dirty="0"/>
          </a:p>
        </p:txBody>
      </p:sp>
      <p:sp>
        <p:nvSpPr>
          <p:cNvPr id="3" name="Content Placeholder 2"/>
          <p:cNvSpPr>
            <a:spLocks noGrp="1"/>
          </p:cNvSpPr>
          <p:nvPr>
            <p:ph sz="quarter" idx="1"/>
          </p:nvPr>
        </p:nvSpPr>
        <p:spPr>
          <a:xfrm>
            <a:off x="395536" y="1628800"/>
            <a:ext cx="8291264" cy="4896544"/>
          </a:xfrm>
        </p:spPr>
        <p:txBody>
          <a:bodyPr>
            <a:normAutofit lnSpcReduction="10000"/>
          </a:bodyPr>
          <a:lstStyle/>
          <a:p>
            <a:r>
              <a:rPr lang="en-IE" dirty="0" smtClean="0"/>
              <a:t>Ireland’s NTRIS was </a:t>
            </a:r>
            <a:r>
              <a:rPr lang="en-IE" dirty="0" smtClean="0"/>
              <a:t>developed under the EU Framework for the Implementation of National Roma integration Strategies up to 2020. </a:t>
            </a:r>
            <a:endParaRPr lang="en-IE" dirty="0" smtClean="0"/>
          </a:p>
          <a:p>
            <a:pPr lvl="1"/>
            <a:r>
              <a:rPr lang="en-IE" dirty="0" smtClean="0"/>
              <a:t>Member </a:t>
            </a:r>
            <a:r>
              <a:rPr lang="en-IE" dirty="0" smtClean="0"/>
              <a:t>States were invited to prepare, update or develop their national Roma inclusion strategies taking into account their specific circumstances with particular reference to the key priority area – access to quality education, employment, healthcare, housing and anti-discrimination. </a:t>
            </a:r>
            <a:endParaRPr lang="en-IE" dirty="0" smtClean="0"/>
          </a:p>
          <a:p>
            <a:r>
              <a:rPr lang="en-IE" dirty="0" smtClean="0"/>
              <a:t>Ireland </a:t>
            </a:r>
            <a:r>
              <a:rPr lang="en-IE" dirty="0" smtClean="0"/>
              <a:t>reports annually to </a:t>
            </a:r>
            <a:r>
              <a:rPr lang="en-IE" dirty="0" smtClean="0"/>
              <a:t>the European Commission </a:t>
            </a:r>
            <a:r>
              <a:rPr lang="en-IE" dirty="0" smtClean="0"/>
              <a:t>on progress </a:t>
            </a:r>
            <a:r>
              <a:rPr lang="en-IE" dirty="0" smtClean="0"/>
              <a:t>made. </a:t>
            </a:r>
          </a:p>
          <a:p>
            <a:r>
              <a:rPr lang="en-IE" dirty="0" smtClean="0"/>
              <a:t>During 2015, </a:t>
            </a:r>
            <a:r>
              <a:rPr lang="en-IE" dirty="0" smtClean="0"/>
              <a:t>a </a:t>
            </a:r>
            <a:r>
              <a:rPr lang="en-IE" dirty="0" smtClean="0"/>
              <a:t>wide-ranging consultation process aimed at reviewing Ireland’s existing NTRIS with a view to making whatever changes are appropriate by early 2016.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chemeClr val="bg2"/>
                </a:solidFill>
              </a:rPr>
              <a:t>2014 Review – contd.</a:t>
            </a:r>
            <a:endParaRPr lang="en-IE" dirty="0">
              <a:solidFill>
                <a:schemeClr val="bg2"/>
              </a:solidFill>
            </a:endParaRPr>
          </a:p>
        </p:txBody>
      </p:sp>
      <p:sp>
        <p:nvSpPr>
          <p:cNvPr id="3" name="Text Placeholder 2"/>
          <p:cNvSpPr>
            <a:spLocks noGrp="1"/>
          </p:cNvSpPr>
          <p:nvPr>
            <p:ph type="body" idx="1"/>
          </p:nvPr>
        </p:nvSpPr>
        <p:spPr>
          <a:xfrm>
            <a:off x="2339752" y="2704664"/>
            <a:ext cx="6624736" cy="1804456"/>
          </a:xfrm>
        </p:spPr>
        <p:txBody>
          <a:bodyPr>
            <a:noAutofit/>
          </a:bodyPr>
          <a:lstStyle/>
          <a:p>
            <a:r>
              <a:rPr lang="en-GB" sz="3600" b="1" i="1" dirty="0" smtClean="0">
                <a:solidFill>
                  <a:schemeClr val="bg1"/>
                </a:solidFill>
              </a:rPr>
              <a:t>The </a:t>
            </a:r>
            <a:r>
              <a:rPr lang="en-GB" sz="3600" i="1" dirty="0" smtClean="0">
                <a:solidFill>
                  <a:schemeClr val="bg1"/>
                </a:solidFill>
              </a:rPr>
              <a:t>Traveller</a:t>
            </a:r>
            <a:r>
              <a:rPr lang="en-GB" sz="3600" b="1" i="1" dirty="0" smtClean="0">
                <a:solidFill>
                  <a:schemeClr val="bg1"/>
                </a:solidFill>
              </a:rPr>
              <a:t> Inter-Agency </a:t>
            </a:r>
            <a:r>
              <a:rPr lang="en-GB" sz="3600" b="1" i="1" dirty="0" smtClean="0">
                <a:solidFill>
                  <a:schemeClr val="bg1"/>
                </a:solidFill>
              </a:rPr>
              <a:t>Process....</a:t>
            </a:r>
            <a:r>
              <a:rPr lang="en-GB" sz="3600" b="1" i="1" dirty="0" smtClean="0">
                <a:solidFill>
                  <a:schemeClr val="tx1"/>
                </a:solidFill>
              </a:rPr>
              <a:t>.....</a:t>
            </a:r>
            <a:endParaRPr lang="en-IE" sz="3600" b="1" dirty="0">
              <a:solidFill>
                <a:schemeClr val="tx1"/>
              </a:solidFill>
            </a:endParaRPr>
          </a:p>
        </p:txBody>
      </p:sp>
      <p:pic>
        <p:nvPicPr>
          <p:cNvPr id="4" name="Picture 3"/>
          <p:cNvPicPr/>
          <p:nvPr/>
        </p:nvPicPr>
        <p:blipFill>
          <a:blip r:embed="rId2" cstate="print"/>
          <a:srcRect/>
          <a:stretch>
            <a:fillRect/>
          </a:stretch>
        </p:blipFill>
        <p:spPr bwMode="auto">
          <a:xfrm>
            <a:off x="2627784" y="188640"/>
            <a:ext cx="2057400" cy="9334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sz="3600" b="1" dirty="0" smtClean="0"/>
              <a:t>High Level Group on Traveller Issues (HLG)</a:t>
            </a:r>
            <a:endParaRPr lang="en-IE" sz="3600" b="1" dirty="0"/>
          </a:p>
        </p:txBody>
      </p:sp>
      <p:sp>
        <p:nvSpPr>
          <p:cNvPr id="3" name="Content Placeholder 2"/>
          <p:cNvSpPr>
            <a:spLocks noGrp="1"/>
          </p:cNvSpPr>
          <p:nvPr>
            <p:ph sz="quarter" idx="1"/>
          </p:nvPr>
        </p:nvSpPr>
        <p:spPr/>
        <p:txBody>
          <a:bodyPr>
            <a:normAutofit/>
          </a:bodyPr>
          <a:lstStyle/>
          <a:p>
            <a:r>
              <a:rPr lang="en-IE" dirty="0" smtClean="0"/>
              <a:t>2003 - HLG </a:t>
            </a:r>
            <a:r>
              <a:rPr lang="en-IE" dirty="0"/>
              <a:t>was established as a sub-committee of the Senior Officials Group on Social Inclusion reporting to the Cabinet Committee on Social Inclusion</a:t>
            </a:r>
            <a:r>
              <a:rPr lang="en-IE" dirty="0" smtClean="0"/>
              <a:t>. </a:t>
            </a:r>
            <a:r>
              <a:rPr lang="en-IE" sz="2400" i="1" dirty="0" smtClean="0"/>
              <a:t>Now the Senior Officials Group/Cabinet Committee on Social Policy (SOGSP)</a:t>
            </a:r>
            <a:r>
              <a:rPr lang="en-IE" sz="2400" i="1" dirty="0" smtClean="0"/>
              <a:t>  </a:t>
            </a:r>
          </a:p>
          <a:p>
            <a:r>
              <a:rPr lang="en-IE" dirty="0" smtClean="0"/>
              <a:t>Remit: To </a:t>
            </a:r>
            <a:r>
              <a:rPr lang="en-IE" dirty="0"/>
              <a:t>“ensure that the relevant statutory agencies involved in providing the full range of services to Travellers, would focus on improving the integrated practical delivery of such services”.</a:t>
            </a:r>
          </a:p>
          <a:p>
            <a:endParaRPr lang="en-I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1143000"/>
          </a:xfrm>
        </p:spPr>
        <p:txBody>
          <a:bodyPr>
            <a:noAutofit/>
          </a:bodyPr>
          <a:lstStyle/>
          <a:p>
            <a:r>
              <a:rPr lang="en-IE" sz="3600" b="1" dirty="0" smtClean="0"/>
              <a:t>High Level Group on Traveller Issues (HLG) – contd.</a:t>
            </a:r>
            <a:endParaRPr lang="en-IE" sz="3600" b="1" dirty="0"/>
          </a:p>
        </p:txBody>
      </p:sp>
      <p:sp>
        <p:nvSpPr>
          <p:cNvPr id="3" name="Content Placeholder 2"/>
          <p:cNvSpPr>
            <a:spLocks noGrp="1"/>
          </p:cNvSpPr>
          <p:nvPr>
            <p:ph sz="quarter" idx="1"/>
          </p:nvPr>
        </p:nvSpPr>
        <p:spPr>
          <a:xfrm>
            <a:off x="457200" y="1600200"/>
            <a:ext cx="7931224" cy="4997152"/>
          </a:xfrm>
        </p:spPr>
        <p:txBody>
          <a:bodyPr>
            <a:normAutofit/>
          </a:bodyPr>
          <a:lstStyle/>
          <a:p>
            <a:r>
              <a:rPr lang="en-IE" dirty="0" smtClean="0"/>
              <a:t>HLG Report 2006: </a:t>
            </a:r>
          </a:p>
          <a:p>
            <a:pPr lvl="1"/>
            <a:r>
              <a:rPr lang="en-IE" dirty="0" smtClean="0"/>
              <a:t>Aim: of </a:t>
            </a:r>
            <a:r>
              <a:rPr lang="en-IE" dirty="0"/>
              <a:t>finding ways of securing better outcomes for Travellers and improve the use of the </a:t>
            </a:r>
            <a:r>
              <a:rPr lang="en-IE" dirty="0" smtClean="0"/>
              <a:t>considerable </a:t>
            </a:r>
            <a:r>
              <a:rPr lang="en-IE" dirty="0"/>
              <a:t>resources, allocated across Government Departments for Traveller-specific measures.  </a:t>
            </a:r>
            <a:endParaRPr lang="en-IE" dirty="0" smtClean="0"/>
          </a:p>
          <a:p>
            <a:pPr lvl="1"/>
            <a:r>
              <a:rPr lang="en-IE" dirty="0" smtClean="0"/>
              <a:t>Emphasised: the </a:t>
            </a:r>
            <a:r>
              <a:rPr lang="en-IE" dirty="0"/>
              <a:t>view that inter-agency cooperation between statutory bodies is the cornerstone of enhanced service delivery, identifying it as a priority issue. </a:t>
            </a:r>
            <a:endParaRPr lang="en-IE" dirty="0" smtClean="0"/>
          </a:p>
          <a:p>
            <a:pPr lvl="1"/>
            <a:r>
              <a:rPr lang="en-IE" dirty="0" smtClean="0"/>
              <a:t>Stressed: the importance of community involvement.</a:t>
            </a:r>
          </a:p>
          <a:p>
            <a:pPr lvl="1"/>
            <a:r>
              <a:rPr lang="en-IE" dirty="0" smtClean="0"/>
              <a:t>Recommended </a:t>
            </a:r>
            <a:r>
              <a:rPr lang="en-IE" dirty="0"/>
              <a:t>that </a:t>
            </a:r>
            <a:r>
              <a:rPr lang="en-IE" dirty="0" smtClean="0"/>
              <a:t>local authorities </a:t>
            </a:r>
            <a:r>
              <a:rPr lang="en-IE" dirty="0"/>
              <a:t>develop a strategic plan to implement a coordinated inter-agency approach.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1143000"/>
          </a:xfrm>
        </p:spPr>
        <p:txBody>
          <a:bodyPr>
            <a:noAutofit/>
          </a:bodyPr>
          <a:lstStyle/>
          <a:p>
            <a:r>
              <a:rPr lang="en-IE" sz="3600" b="1" dirty="0" smtClean="0"/>
              <a:t>High Level Group on Traveller Issues (HLG) – contd.</a:t>
            </a:r>
            <a:endParaRPr lang="en-IE" sz="3600" dirty="0"/>
          </a:p>
        </p:txBody>
      </p:sp>
      <p:sp>
        <p:nvSpPr>
          <p:cNvPr id="3" name="Content Placeholder 2"/>
          <p:cNvSpPr>
            <a:spLocks noGrp="1"/>
          </p:cNvSpPr>
          <p:nvPr>
            <p:ph sz="quarter" idx="1"/>
          </p:nvPr>
        </p:nvSpPr>
        <p:spPr>
          <a:xfrm>
            <a:off x="457200" y="1600200"/>
            <a:ext cx="7931224" cy="4873752"/>
          </a:xfrm>
        </p:spPr>
        <p:txBody>
          <a:bodyPr>
            <a:normAutofit/>
          </a:bodyPr>
          <a:lstStyle/>
          <a:p>
            <a:pPr>
              <a:buNone/>
            </a:pPr>
            <a:r>
              <a:rPr lang="en-IE" dirty="0" smtClean="0"/>
              <a:t>Central </a:t>
            </a:r>
            <a:r>
              <a:rPr lang="en-IE" dirty="0"/>
              <a:t>recommendations of the HLG </a:t>
            </a:r>
            <a:r>
              <a:rPr lang="en-IE" dirty="0" smtClean="0"/>
              <a:t>Report:</a:t>
            </a:r>
            <a:endParaRPr lang="en-IE" dirty="0"/>
          </a:p>
          <a:p>
            <a:r>
              <a:rPr lang="en-IE" dirty="0"/>
              <a:t> </a:t>
            </a:r>
            <a:r>
              <a:rPr lang="en-IE" dirty="0" smtClean="0"/>
              <a:t>To </a:t>
            </a:r>
            <a:r>
              <a:rPr lang="en-IE" dirty="0"/>
              <a:t>establish a coordinated inter-agency strategy for the delivery of services and supports for Travellers in all cities and counties with a Traveller population.  </a:t>
            </a:r>
          </a:p>
          <a:p>
            <a:pPr lvl="0"/>
            <a:r>
              <a:rPr lang="en-IE" dirty="0"/>
              <a:t>To actively promote effective consultation with Travellers at national and local level in helping to deliver the inter-agency approach, and in facilitating better communications, including conflict </a:t>
            </a:r>
            <a:r>
              <a:rPr lang="en-IE" dirty="0" smtClean="0"/>
              <a:t>resolution; </a:t>
            </a:r>
            <a:r>
              <a:rPr lang="en-IE" dirty="0"/>
              <a:t>and</a:t>
            </a:r>
          </a:p>
          <a:p>
            <a:pPr lvl="0"/>
            <a:r>
              <a:rPr lang="en-IE" dirty="0"/>
              <a:t>To ensure that law enforcement is included as part of the proposed integrated approach.</a:t>
            </a:r>
          </a:p>
          <a:p>
            <a:endParaRPr lang="en-I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50106"/>
          </a:xfrm>
        </p:spPr>
        <p:txBody>
          <a:bodyPr>
            <a:normAutofit fontScale="90000"/>
          </a:bodyPr>
          <a:lstStyle/>
          <a:p>
            <a:r>
              <a:rPr lang="en-IE" sz="3600" b="1" dirty="0" smtClean="0"/>
              <a:t>Traveller Inter-Agency Fund</a:t>
            </a:r>
            <a:endParaRPr lang="en-IE" sz="3600" b="1" dirty="0"/>
          </a:p>
        </p:txBody>
      </p:sp>
      <p:sp>
        <p:nvSpPr>
          <p:cNvPr id="3" name="Content Placeholder 2"/>
          <p:cNvSpPr>
            <a:spLocks noGrp="1"/>
          </p:cNvSpPr>
          <p:nvPr>
            <p:ph sz="quarter" idx="1"/>
          </p:nvPr>
        </p:nvSpPr>
        <p:spPr>
          <a:xfrm>
            <a:off x="457200" y="1268760"/>
            <a:ext cx="8229600" cy="5184576"/>
          </a:xfrm>
        </p:spPr>
        <p:txBody>
          <a:bodyPr>
            <a:normAutofit fontScale="92500" lnSpcReduction="10000"/>
          </a:bodyPr>
          <a:lstStyle/>
          <a:p>
            <a:pPr marL="0" indent="0"/>
            <a:r>
              <a:rPr lang="en-IE" dirty="0" smtClean="0"/>
              <a:t>Purpose: To </a:t>
            </a:r>
            <a:r>
              <a:rPr lang="en-IE" dirty="0"/>
              <a:t>give additional impetus to the work of the TIGs in developing the mechanics of better service delivery</a:t>
            </a:r>
            <a:r>
              <a:rPr lang="en-IE" dirty="0" smtClean="0"/>
              <a:t>.</a:t>
            </a:r>
          </a:p>
          <a:p>
            <a:pPr marL="0" indent="0"/>
            <a:r>
              <a:rPr lang="en-IE" dirty="0" smtClean="0"/>
              <a:t>Established: To </a:t>
            </a:r>
            <a:r>
              <a:rPr lang="en-IE" dirty="0"/>
              <a:t>support projects targeting the Traveller community, delivered on an inter-agency basis.  </a:t>
            </a:r>
            <a:endParaRPr lang="en-IE" dirty="0" smtClean="0"/>
          </a:p>
          <a:p>
            <a:pPr marL="0" indent="0"/>
            <a:r>
              <a:rPr lang="en-IE" dirty="0" smtClean="0"/>
              <a:t>Actions aided </a:t>
            </a:r>
            <a:r>
              <a:rPr lang="en-IE" dirty="0"/>
              <a:t>by the Fund </a:t>
            </a:r>
            <a:r>
              <a:rPr lang="en-IE" dirty="0" smtClean="0"/>
              <a:t>addressed </a:t>
            </a:r>
            <a:r>
              <a:rPr lang="en-IE" dirty="0"/>
              <a:t>a wide range of Traveller issues, including</a:t>
            </a:r>
          </a:p>
          <a:p>
            <a:pPr lvl="1"/>
            <a:r>
              <a:rPr lang="en-IE" dirty="0"/>
              <a:t>Family health education;</a:t>
            </a:r>
          </a:p>
          <a:p>
            <a:pPr lvl="1"/>
            <a:r>
              <a:rPr lang="en-IE" dirty="0"/>
              <a:t>School transition, after school support and family support around schooling and children’s health;</a:t>
            </a:r>
          </a:p>
          <a:p>
            <a:pPr lvl="1"/>
            <a:r>
              <a:rPr lang="en-IE" dirty="0"/>
              <a:t>Adult development, often with a separate focus for men and women;</a:t>
            </a:r>
          </a:p>
          <a:p>
            <a:pPr lvl="1"/>
            <a:r>
              <a:rPr lang="en-IE" dirty="0"/>
              <a:t>Networking and building of Traveller representative capacity;</a:t>
            </a:r>
          </a:p>
          <a:p>
            <a:pPr lvl="1"/>
            <a:r>
              <a:rPr lang="en-IE" dirty="0"/>
              <a:t>Youth development;</a:t>
            </a:r>
          </a:p>
          <a:p>
            <a:pPr lvl="1"/>
            <a:r>
              <a:rPr lang="en-IE" dirty="0"/>
              <a:t>Employment and training for employment;</a:t>
            </a:r>
          </a:p>
          <a:p>
            <a:pPr lvl="1"/>
            <a:r>
              <a:rPr lang="en-IE" dirty="0"/>
              <a:t>Multi-cultural awareness training and community </a:t>
            </a:r>
            <a:r>
              <a:rPr lang="en-IE" dirty="0" smtClean="0"/>
              <a:t>integration;</a:t>
            </a:r>
            <a:endParaRPr lang="en-IE" dirty="0"/>
          </a:p>
          <a:p>
            <a:pPr lvl="1"/>
            <a:r>
              <a:rPr lang="en-IE" dirty="0"/>
              <a:t>Accommodation and tenancy support.</a:t>
            </a:r>
          </a:p>
          <a:p>
            <a:endParaRPr lang="en-IE" dirty="0" smtClean="0"/>
          </a:p>
          <a:p>
            <a:endParaRPr lang="en-IE"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313</TotalTime>
  <Words>2652</Words>
  <Application>Microsoft Office PowerPoint</Application>
  <PresentationFormat>On-screen Show (4:3)</PresentationFormat>
  <Paragraphs>181</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Oriel</vt:lpstr>
      <vt:lpstr>The National Traveller and Roma Inclusion Strategy (NTRIS)</vt:lpstr>
      <vt:lpstr>2014 Review</vt:lpstr>
      <vt:lpstr>2014 Review – contd.</vt:lpstr>
      <vt:lpstr>National Traveller and Roma Inclusion Strategy (NTRIS)</vt:lpstr>
      <vt:lpstr>2014 Review – contd.</vt:lpstr>
      <vt:lpstr>High Level Group on Traveller Issues (HLG)</vt:lpstr>
      <vt:lpstr>High Level Group on Traveller Issues (HLG) – contd.</vt:lpstr>
      <vt:lpstr>High Level Group on Traveller Issues (HLG) – contd.</vt:lpstr>
      <vt:lpstr>Traveller Inter-Agency Fund</vt:lpstr>
      <vt:lpstr>Traveller Inter-Agency Fund – contd.</vt:lpstr>
      <vt:lpstr>Traveller Inter-Agency Fund – contd.</vt:lpstr>
      <vt:lpstr>Traveller Inter-Agency Fund – contd.</vt:lpstr>
      <vt:lpstr>Traveller Inter-Agency Fund – contd.</vt:lpstr>
      <vt:lpstr>Traveller Inter-Agency Fund – contd.</vt:lpstr>
      <vt:lpstr>Challenges Identified to TIG Process</vt:lpstr>
      <vt:lpstr>Challenges Identified to TIG Process – contd.</vt:lpstr>
      <vt:lpstr>Key Factors for TIGs Success</vt:lpstr>
      <vt:lpstr>TIG Regional Meetings 2014 – Challenges Identified</vt:lpstr>
      <vt:lpstr>TIG Regional Meetings 2014 – Challenges Identified – contd.</vt:lpstr>
      <vt:lpstr>TIG Regional Meetings 2014 – Challenges Identified – contd.</vt:lpstr>
      <vt:lpstr>TIG Regional Meetings 2014 – Challenges Identified – contd.</vt:lpstr>
      <vt:lpstr>TIG Regional Meetings 2014 – Challenges Identified – contd.</vt:lpstr>
      <vt:lpstr>TIG Regional Meetings 2014 – Challenges Identified – contd.</vt:lpstr>
      <vt:lpstr>The Way Forward....</vt:lpstr>
      <vt:lpstr>Local Government Reform</vt:lpstr>
      <vt:lpstr>Local Government Reform – contd.</vt:lpstr>
      <vt:lpstr>Proposed Traveller Inter-Agency Funding scheme</vt:lpstr>
      <vt:lpstr>Proposed TIG National Strategic Framework</vt:lpstr>
      <vt:lpstr>Proposed TIG National Strategic Framework</vt:lpstr>
      <vt:lpstr>Summary</vt:lpstr>
      <vt:lpstr>Summary</vt:lpstr>
      <vt:lpstr>Slide 32</vt:lpstr>
    </vt:vector>
  </TitlesOfParts>
  <Company>Department of Justice and Equality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National Traveller and Roma Inclusion Strategy (NTRIS)</dc:title>
  <dc:creator>WHELANMM</dc:creator>
  <cp:lastModifiedBy>WHELANMM</cp:lastModifiedBy>
  <cp:revision>34</cp:revision>
  <dcterms:created xsi:type="dcterms:W3CDTF">2015-05-15T11:06:29Z</dcterms:created>
  <dcterms:modified xsi:type="dcterms:W3CDTF">2015-05-15T16:20:06Z</dcterms:modified>
</cp:coreProperties>
</file>